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352" r:id="rId3"/>
    <p:sldId id="361" r:id="rId4"/>
    <p:sldId id="362" r:id="rId5"/>
    <p:sldId id="364" r:id="rId6"/>
    <p:sldId id="367" r:id="rId7"/>
    <p:sldId id="381" r:id="rId8"/>
    <p:sldId id="363" r:id="rId9"/>
    <p:sldId id="385" r:id="rId10"/>
    <p:sldId id="393" r:id="rId11"/>
    <p:sldId id="387" r:id="rId12"/>
    <p:sldId id="386" r:id="rId13"/>
    <p:sldId id="376" r:id="rId14"/>
    <p:sldId id="368" r:id="rId15"/>
    <p:sldId id="378" r:id="rId16"/>
    <p:sldId id="388" r:id="rId17"/>
    <p:sldId id="379" r:id="rId18"/>
    <p:sldId id="391" r:id="rId19"/>
    <p:sldId id="365" r:id="rId20"/>
    <p:sldId id="384" r:id="rId21"/>
    <p:sldId id="392" r:id="rId22"/>
    <p:sldId id="390" r:id="rId23"/>
    <p:sldId id="371" r:id="rId24"/>
    <p:sldId id="333" r:id="rId25"/>
    <p:sldId id="369" r:id="rId26"/>
    <p:sldId id="257" r:id="rId27"/>
  </p:sldIdLst>
  <p:sldSz cx="9144000" cy="5143500" type="screen16x9"/>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3366"/>
    <a:srgbClr val="CC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7" autoAdjust="0"/>
    <p:restoredTop sz="69272" autoAdjust="0"/>
  </p:normalViewPr>
  <p:slideViewPr>
    <p:cSldViewPr>
      <p:cViewPr>
        <p:scale>
          <a:sx n="60" d="100"/>
          <a:sy n="60" d="100"/>
        </p:scale>
        <p:origin x="-1278" y="-720"/>
      </p:cViewPr>
      <p:guideLst>
        <p:guide orient="horz" pos="940"/>
        <p:guide pos="385"/>
      </p:guideLst>
    </p:cSldViewPr>
  </p:slideViewPr>
  <p:notesTextViewPr>
    <p:cViewPr>
      <p:scale>
        <a:sx n="100" d="100"/>
        <a:sy n="100" d="100"/>
      </p:scale>
      <p:origin x="0" y="0"/>
    </p:cViewPr>
  </p:notesTextViewPr>
  <p:sorterViewPr>
    <p:cViewPr>
      <p:scale>
        <a:sx n="100" d="100"/>
        <a:sy n="100" d="100"/>
      </p:scale>
      <p:origin x="0" y="20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4198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E0918C0-34B7-4DBA-B522-735ABCF6A398}" type="datetimeFigureOut">
              <a:rPr lang="en-GB"/>
              <a:pPr>
                <a:defRPr/>
              </a:pPr>
              <a:t>17/06/2016</a:t>
            </a:fld>
            <a:endParaRPr lang="en-GB"/>
          </a:p>
        </p:txBody>
      </p:sp>
      <p:sp>
        <p:nvSpPr>
          <p:cNvPr id="2355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99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4199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8E188A0-766E-4B52-A07B-F67D20FA0A01}" type="slidenum">
              <a:rPr lang="en-GB"/>
              <a:pPr>
                <a:defRPr/>
              </a:pPr>
              <a:t>‹#›</a:t>
            </a:fld>
            <a:endParaRPr lang="en-GB"/>
          </a:p>
        </p:txBody>
      </p:sp>
    </p:spTree>
    <p:extLst>
      <p:ext uri="{BB962C8B-B14F-4D97-AF65-F5344CB8AC3E}">
        <p14:creationId xmlns:p14="http://schemas.microsoft.com/office/powerpoint/2010/main" val="3778977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AD022D-4CAF-4519-BA15-5C47143E81AD}"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8E188A0-766E-4B52-A07B-F67D20FA0A01}" type="slidenum">
              <a:rPr lang="en-GB" smtClean="0"/>
              <a:pPr>
                <a:defRPr/>
              </a:pPr>
              <a:t>17</a:t>
            </a:fld>
            <a:endParaRPr lang="en-GB"/>
          </a:p>
        </p:txBody>
      </p:sp>
    </p:spTree>
    <p:extLst>
      <p:ext uri="{BB962C8B-B14F-4D97-AF65-F5344CB8AC3E}">
        <p14:creationId xmlns:p14="http://schemas.microsoft.com/office/powerpoint/2010/main" val="416766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dirty="0"/>
          </a:p>
        </p:txBody>
      </p:sp>
    </p:spTree>
    <p:extLst>
      <p:ext uri="{BB962C8B-B14F-4D97-AF65-F5344CB8AC3E}">
        <p14:creationId xmlns:p14="http://schemas.microsoft.com/office/powerpoint/2010/main" val="369129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8E188A0-766E-4B52-A07B-F67D20FA0A01}" type="slidenum">
              <a:rPr lang="en-GB" smtClean="0"/>
              <a:pPr>
                <a:defRPr/>
              </a:pPr>
              <a:t>26</a:t>
            </a:fld>
            <a:endParaRPr lang="en-GB"/>
          </a:p>
        </p:txBody>
      </p:sp>
    </p:spTree>
    <p:extLst>
      <p:ext uri="{BB962C8B-B14F-4D97-AF65-F5344CB8AC3E}">
        <p14:creationId xmlns:p14="http://schemas.microsoft.com/office/powerpoint/2010/main" val="109237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dirty="0"/>
          </a:p>
        </p:txBody>
      </p:sp>
    </p:spTree>
    <p:extLst>
      <p:ext uri="{BB962C8B-B14F-4D97-AF65-F5344CB8AC3E}">
        <p14:creationId xmlns:p14="http://schemas.microsoft.com/office/powerpoint/2010/main" val="139684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47933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119729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1" dirty="0" smtClean="0">
              <a:solidFill>
                <a:srgbClr val="FF0000"/>
              </a:solidFill>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1" dirty="0" smtClean="0">
              <a:solidFill>
                <a:srgbClr val="FF0000"/>
              </a:solidFill>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49BFE8-F3EA-6D43-AFAB-0E748932F0C4}" type="slidenum">
              <a:rPr lang="en-US" smtClean="0"/>
              <a:t>13</a:t>
            </a:fld>
            <a:endParaRPr lang="en-US"/>
          </a:p>
        </p:txBody>
      </p:sp>
    </p:spTree>
    <p:extLst>
      <p:ext uri="{BB962C8B-B14F-4D97-AF65-F5344CB8AC3E}">
        <p14:creationId xmlns:p14="http://schemas.microsoft.com/office/powerpoint/2010/main" val="164669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8E188A0-766E-4B52-A07B-F67D20FA0A01}" type="slidenum">
              <a:rPr lang="en-GB" smtClean="0"/>
              <a:pPr>
                <a:defRPr/>
              </a:pPr>
              <a:t>15</a:t>
            </a:fld>
            <a:endParaRPr lang="en-GB"/>
          </a:p>
        </p:txBody>
      </p:sp>
    </p:spTree>
    <p:extLst>
      <p:ext uri="{BB962C8B-B14F-4D97-AF65-F5344CB8AC3E}">
        <p14:creationId xmlns:p14="http://schemas.microsoft.com/office/powerpoint/2010/main" val="416766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8E188A0-766E-4B52-A07B-F67D20FA0A01}" type="slidenum">
              <a:rPr lang="en-GB" smtClean="0"/>
              <a:pPr>
                <a:defRPr/>
              </a:pPr>
              <a:t>16</a:t>
            </a:fld>
            <a:endParaRPr lang="en-GB"/>
          </a:p>
        </p:txBody>
      </p:sp>
    </p:spTree>
    <p:extLst>
      <p:ext uri="{BB962C8B-B14F-4D97-AF65-F5344CB8AC3E}">
        <p14:creationId xmlns:p14="http://schemas.microsoft.com/office/powerpoint/2010/main" val="297601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287338" y="227410"/>
            <a:ext cx="8642350" cy="4158853"/>
          </a:xfrm>
          <a:prstGeom prst="rect">
            <a:avLst/>
          </a:prstGeom>
          <a:gradFill rotWithShape="1">
            <a:gsLst>
              <a:gs pos="0">
                <a:schemeClr val="accent1"/>
              </a:gs>
              <a:gs pos="100000">
                <a:schemeClr val="accent2"/>
              </a:gs>
            </a:gsLst>
            <a:lin ang="5400000" scaled="1"/>
          </a:gradFill>
          <a:ln w="9525">
            <a:noFill/>
            <a:miter lim="800000"/>
            <a:headEnd/>
            <a:tailEnd/>
          </a:ln>
        </p:spPr>
        <p:txBody>
          <a:bodyPr wrap="none" anchor="ctr"/>
          <a:lstStyle/>
          <a:p>
            <a:endParaRPr lang="en-US"/>
          </a:p>
        </p:txBody>
      </p:sp>
      <p:sp>
        <p:nvSpPr>
          <p:cNvPr id="5" name="Text Box 8"/>
          <p:cNvSpPr txBox="1">
            <a:spLocks noChangeArrowheads="1"/>
          </p:cNvSpPr>
          <p:nvPr userDrawn="1"/>
        </p:nvSpPr>
        <p:spPr bwMode="auto">
          <a:xfrm>
            <a:off x="539750" y="4789885"/>
            <a:ext cx="338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sz="1200" smtClean="0">
                <a:solidFill>
                  <a:srgbClr val="000000"/>
                </a:solidFill>
              </a:rPr>
              <a:t>Transforming lives through learning</a:t>
            </a:r>
          </a:p>
        </p:txBody>
      </p:sp>
      <p:pic>
        <p:nvPicPr>
          <p:cNvPr id="6" name="Picture 9" descr="Education Scotland 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92950" y="4439841"/>
            <a:ext cx="1619250" cy="485775"/>
          </a:xfrm>
          <a:prstGeom prst="rect">
            <a:avLst/>
          </a:prstGeom>
          <a:noFill/>
          <a:ln w="9525">
            <a:noFill/>
            <a:miter lim="800000"/>
            <a:headEnd/>
            <a:tailEnd/>
          </a:ln>
        </p:spPr>
      </p:pic>
      <p:sp>
        <p:nvSpPr>
          <p:cNvPr id="7" name="Picture 9" descr="Education Scotland White (higher res)"/>
          <p:cNvSpPr>
            <a:spLocks noChangeAspect="1" noChangeArrowheads="1"/>
          </p:cNvSpPr>
          <p:nvPr/>
        </p:nvSpPr>
        <p:spPr bwMode="auto">
          <a:xfrm>
            <a:off x="7019925" y="4419600"/>
            <a:ext cx="1619250" cy="485775"/>
          </a:xfrm>
          <a:prstGeom prst="rect">
            <a:avLst/>
          </a:prstGeom>
          <a:noFill/>
          <a:ln w="9525">
            <a:noFill/>
            <a:miter lim="800000"/>
            <a:headEnd/>
            <a:tailEnd/>
          </a:ln>
        </p:spPr>
        <p:txBody>
          <a:bodyPr/>
          <a:lstStyle/>
          <a:p>
            <a:endParaRPr lang="en-US"/>
          </a:p>
        </p:txBody>
      </p:sp>
      <p:sp>
        <p:nvSpPr>
          <p:cNvPr id="17411" name="Rectangle 2"/>
          <p:cNvSpPr>
            <a:spLocks noGrp="1" noChangeArrowheads="1"/>
          </p:cNvSpPr>
          <p:nvPr>
            <p:ph type="ctrTitle"/>
          </p:nvPr>
        </p:nvSpPr>
        <p:spPr>
          <a:xfrm>
            <a:off x="511175" y="670322"/>
            <a:ext cx="7772400" cy="485775"/>
          </a:xfrm>
        </p:spPr>
        <p:txBody>
          <a:bodyPr/>
          <a:lstStyle>
            <a:lvl1pPr>
              <a:defRPr smtClean="0">
                <a:solidFill>
                  <a:schemeClr val="tx1"/>
                </a:solidFill>
              </a:defRPr>
            </a:lvl1pPr>
          </a:lstStyle>
          <a:p>
            <a:r>
              <a:rPr lang="en-GB" smtClean="0"/>
              <a:t>Click to edit Master title style</a:t>
            </a:r>
          </a:p>
        </p:txBody>
      </p:sp>
      <p:sp>
        <p:nvSpPr>
          <p:cNvPr id="17412" name="Rectangle 3"/>
          <p:cNvSpPr>
            <a:spLocks noGrp="1" noChangeArrowheads="1"/>
          </p:cNvSpPr>
          <p:nvPr>
            <p:ph type="subTitle" idx="1"/>
          </p:nvPr>
        </p:nvSpPr>
        <p:spPr>
          <a:xfrm>
            <a:off x="525463" y="1416844"/>
            <a:ext cx="6400800" cy="432197"/>
          </a:xfrm>
        </p:spPr>
        <p:txBody>
          <a:bodyPr/>
          <a:lstStyle>
            <a:lvl1pPr marL="0" indent="0">
              <a:defRPr smtClean="0">
                <a:solidFill>
                  <a:schemeClr val="tx1"/>
                </a:solidFill>
              </a:defRPr>
            </a:lvl1pPr>
          </a:lstStyle>
          <a:p>
            <a:r>
              <a:rPr lang="en-GB"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6" y="622698"/>
            <a:ext cx="2060575" cy="356949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0063" y="622698"/>
            <a:ext cx="6030912" cy="35694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0064" y="622698"/>
            <a:ext cx="8243887" cy="35694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415653"/>
            <a:ext cx="4038600" cy="2776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05350" y="1415653"/>
            <a:ext cx="4038600" cy="2776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250825" y="4245769"/>
            <a:ext cx="8642350" cy="756047"/>
          </a:xfrm>
          <a:prstGeom prst="rect">
            <a:avLst/>
          </a:prstGeom>
          <a:gradFill rotWithShape="1">
            <a:gsLst>
              <a:gs pos="0">
                <a:schemeClr val="accent1"/>
              </a:gs>
              <a:gs pos="100000">
                <a:schemeClr val="accent2"/>
              </a:gs>
            </a:gsLst>
            <a:lin ang="5400000" scaled="1"/>
          </a:gradFill>
          <a:ln w="9525">
            <a:noFill/>
            <a:miter lim="800000"/>
            <a:headEnd/>
            <a:tailEnd/>
          </a:ln>
        </p:spPr>
        <p:txBody>
          <a:bodyPr wrap="none" anchor="ctr"/>
          <a:lstStyle/>
          <a:p>
            <a:endParaRPr lang="en-US"/>
          </a:p>
        </p:txBody>
      </p:sp>
      <p:sp>
        <p:nvSpPr>
          <p:cNvPr id="1027" name="Rectangle 2"/>
          <p:cNvSpPr>
            <a:spLocks noGrp="1" noChangeArrowheads="1"/>
          </p:cNvSpPr>
          <p:nvPr>
            <p:ph type="title"/>
          </p:nvPr>
        </p:nvSpPr>
        <p:spPr bwMode="auto">
          <a:xfrm>
            <a:off x="500063" y="622697"/>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514350" y="1415653"/>
            <a:ext cx="8229600" cy="2776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Text Box 7"/>
          <p:cNvSpPr txBox="1">
            <a:spLocks noChangeArrowheads="1"/>
          </p:cNvSpPr>
          <p:nvPr/>
        </p:nvSpPr>
        <p:spPr bwMode="auto">
          <a:xfrm>
            <a:off x="523875" y="4742260"/>
            <a:ext cx="338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sz="1200" smtClean="0"/>
              <a:t>Transforming lives through learning</a:t>
            </a:r>
          </a:p>
        </p:txBody>
      </p:sp>
      <p:sp>
        <p:nvSpPr>
          <p:cNvPr id="1030" name="Picture 9" descr="Education Scotland White (higher res)"/>
          <p:cNvSpPr>
            <a:spLocks noChangeAspect="1" noChangeArrowheads="1"/>
          </p:cNvSpPr>
          <p:nvPr/>
        </p:nvSpPr>
        <p:spPr bwMode="auto">
          <a:xfrm>
            <a:off x="7019925" y="4419600"/>
            <a:ext cx="1619250" cy="485775"/>
          </a:xfrm>
          <a:prstGeom prst="rect">
            <a:avLst/>
          </a:prstGeom>
          <a:noFill/>
          <a:ln w="9525">
            <a:noFill/>
            <a:miter lim="800000"/>
            <a:headEnd/>
            <a:tailEnd/>
          </a:ln>
        </p:spPr>
        <p:txBody>
          <a:bodyPr/>
          <a:lstStyle/>
          <a:p>
            <a:endParaRPr lang="en-US"/>
          </a:p>
        </p:txBody>
      </p:sp>
      <p:pic>
        <p:nvPicPr>
          <p:cNvPr id="1031" name="Picture 7" descr="Education Scotland White (45mm)"/>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077076" y="4407694"/>
            <a:ext cx="1616075"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rtl="0" eaLnBrk="0" fontAlgn="base" hangingPunct="0">
        <a:spcBef>
          <a:spcPct val="0"/>
        </a:spcBef>
        <a:spcAft>
          <a:spcPct val="0"/>
        </a:spcAft>
        <a:defRPr sz="3000" b="1">
          <a:solidFill>
            <a:srgbClr val="000000"/>
          </a:solidFill>
          <a:latin typeface="+mj-lt"/>
          <a:ea typeface="+mj-ea"/>
          <a:cs typeface="+mj-cs"/>
        </a:defRPr>
      </a:lvl1pPr>
      <a:lvl2pPr algn="l" rtl="0" eaLnBrk="0" fontAlgn="base" hangingPunct="0">
        <a:spcBef>
          <a:spcPct val="0"/>
        </a:spcBef>
        <a:spcAft>
          <a:spcPct val="0"/>
        </a:spcAft>
        <a:defRPr sz="3000" b="1">
          <a:solidFill>
            <a:srgbClr val="000000"/>
          </a:solidFill>
          <a:latin typeface="Arial" charset="0"/>
          <a:cs typeface="Arial" charset="0"/>
        </a:defRPr>
      </a:lvl2pPr>
      <a:lvl3pPr algn="l" rtl="0" eaLnBrk="0" fontAlgn="base" hangingPunct="0">
        <a:spcBef>
          <a:spcPct val="0"/>
        </a:spcBef>
        <a:spcAft>
          <a:spcPct val="0"/>
        </a:spcAft>
        <a:defRPr sz="3000" b="1">
          <a:solidFill>
            <a:srgbClr val="000000"/>
          </a:solidFill>
          <a:latin typeface="Arial" charset="0"/>
          <a:cs typeface="Arial" charset="0"/>
        </a:defRPr>
      </a:lvl3pPr>
      <a:lvl4pPr algn="l" rtl="0" eaLnBrk="0" fontAlgn="base" hangingPunct="0">
        <a:spcBef>
          <a:spcPct val="0"/>
        </a:spcBef>
        <a:spcAft>
          <a:spcPct val="0"/>
        </a:spcAft>
        <a:defRPr sz="3000" b="1">
          <a:solidFill>
            <a:srgbClr val="000000"/>
          </a:solidFill>
          <a:latin typeface="Arial" charset="0"/>
          <a:cs typeface="Arial" charset="0"/>
        </a:defRPr>
      </a:lvl4pPr>
      <a:lvl5pPr algn="l" rtl="0" eaLnBrk="0" fontAlgn="base" hangingPunct="0">
        <a:spcBef>
          <a:spcPct val="0"/>
        </a:spcBef>
        <a:spcAft>
          <a:spcPct val="0"/>
        </a:spcAft>
        <a:defRPr sz="3000" b="1">
          <a:solidFill>
            <a:srgbClr val="000000"/>
          </a:solidFill>
          <a:latin typeface="Arial" charset="0"/>
          <a:cs typeface="Arial" charset="0"/>
        </a:defRPr>
      </a:lvl5pPr>
      <a:lvl6pPr marL="457200" algn="l" rtl="0" fontAlgn="base">
        <a:spcBef>
          <a:spcPct val="0"/>
        </a:spcBef>
        <a:spcAft>
          <a:spcPct val="0"/>
        </a:spcAft>
        <a:defRPr sz="3000" b="1">
          <a:solidFill>
            <a:srgbClr val="000000"/>
          </a:solidFill>
          <a:latin typeface="Arial" charset="0"/>
          <a:cs typeface="Arial" charset="0"/>
        </a:defRPr>
      </a:lvl6pPr>
      <a:lvl7pPr marL="914400" algn="l" rtl="0" fontAlgn="base">
        <a:spcBef>
          <a:spcPct val="0"/>
        </a:spcBef>
        <a:spcAft>
          <a:spcPct val="0"/>
        </a:spcAft>
        <a:defRPr sz="3000" b="1">
          <a:solidFill>
            <a:srgbClr val="000000"/>
          </a:solidFill>
          <a:latin typeface="Arial" charset="0"/>
          <a:cs typeface="Arial" charset="0"/>
        </a:defRPr>
      </a:lvl7pPr>
      <a:lvl8pPr marL="1371600" algn="l" rtl="0" fontAlgn="base">
        <a:spcBef>
          <a:spcPct val="0"/>
        </a:spcBef>
        <a:spcAft>
          <a:spcPct val="0"/>
        </a:spcAft>
        <a:defRPr sz="3000" b="1">
          <a:solidFill>
            <a:srgbClr val="000000"/>
          </a:solidFill>
          <a:latin typeface="Arial" charset="0"/>
          <a:cs typeface="Arial" charset="0"/>
        </a:defRPr>
      </a:lvl8pPr>
      <a:lvl9pPr marL="1828800" algn="l" rtl="0" fontAlgn="base">
        <a:spcBef>
          <a:spcPct val="0"/>
        </a:spcBef>
        <a:spcAft>
          <a:spcPct val="0"/>
        </a:spcAft>
        <a:defRPr sz="3000" b="1">
          <a:solidFill>
            <a:srgbClr val="000000"/>
          </a:solidFill>
          <a:latin typeface="Arial" charset="0"/>
          <a:cs typeface="Arial" charset="0"/>
        </a:defRPr>
      </a:lvl9pPr>
    </p:titleStyle>
    <p:bodyStyle>
      <a:lvl1pPr marL="342900" indent="-342900" algn="l" rtl="0" eaLnBrk="0" fontAlgn="base" hangingPunct="0">
        <a:spcBef>
          <a:spcPct val="20000"/>
        </a:spcBef>
        <a:spcAft>
          <a:spcPct val="0"/>
        </a:spcAft>
        <a:defRPr sz="20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00"/>
          </a:solidFill>
          <a:latin typeface="+mn-lt"/>
          <a:cs typeface="+mn-cs"/>
        </a:defRPr>
      </a:lvl2pPr>
      <a:lvl3pPr marL="1143000" indent="-228600" algn="l" rtl="0" eaLnBrk="0" fontAlgn="base" hangingPunct="0">
        <a:spcBef>
          <a:spcPct val="20000"/>
        </a:spcBef>
        <a:spcAft>
          <a:spcPct val="0"/>
        </a:spcAft>
        <a:buChar char="•"/>
        <a:defRPr sz="2000">
          <a:solidFill>
            <a:srgbClr val="000000"/>
          </a:solidFill>
          <a:latin typeface="+mn-lt"/>
          <a:cs typeface="+mn-cs"/>
        </a:defRPr>
      </a:lvl3pPr>
      <a:lvl4pPr marL="1600200" indent="-228600" algn="l" rtl="0" eaLnBrk="0" fontAlgn="base" hangingPunct="0">
        <a:spcBef>
          <a:spcPct val="20000"/>
        </a:spcBef>
        <a:spcAft>
          <a:spcPct val="0"/>
        </a:spcAft>
        <a:buChar char="–"/>
        <a:defRPr sz="2000">
          <a:solidFill>
            <a:srgbClr val="000000"/>
          </a:solidFill>
          <a:latin typeface="+mn-lt"/>
          <a:cs typeface="+mn-cs"/>
        </a:defRPr>
      </a:lvl4pPr>
      <a:lvl5pPr marL="2057400" indent="-228600" algn="l" rtl="0" eaLnBrk="0" fontAlgn="base" hangingPunct="0">
        <a:spcBef>
          <a:spcPct val="20000"/>
        </a:spcBef>
        <a:spcAft>
          <a:spcPct val="0"/>
        </a:spcAft>
        <a:buChar char="»"/>
        <a:defRPr sz="2000">
          <a:solidFill>
            <a:srgbClr val="000000"/>
          </a:solidFill>
          <a:latin typeface="+mn-lt"/>
          <a:cs typeface="+mn-cs"/>
        </a:defRPr>
      </a:lvl5pPr>
      <a:lvl6pPr marL="2514600" indent="-228600" algn="l" rtl="0" fontAlgn="base">
        <a:spcBef>
          <a:spcPct val="20000"/>
        </a:spcBef>
        <a:spcAft>
          <a:spcPct val="0"/>
        </a:spcAft>
        <a:buChar char="»"/>
        <a:defRPr sz="2000">
          <a:solidFill>
            <a:srgbClr val="000000"/>
          </a:solidFill>
          <a:latin typeface="+mn-lt"/>
          <a:cs typeface="+mn-cs"/>
        </a:defRPr>
      </a:lvl6pPr>
      <a:lvl7pPr marL="2971800" indent="-228600" algn="l" rtl="0" fontAlgn="base">
        <a:spcBef>
          <a:spcPct val="20000"/>
        </a:spcBef>
        <a:spcAft>
          <a:spcPct val="0"/>
        </a:spcAft>
        <a:buChar char="»"/>
        <a:defRPr sz="2000">
          <a:solidFill>
            <a:srgbClr val="000000"/>
          </a:solidFill>
          <a:latin typeface="+mn-lt"/>
          <a:cs typeface="+mn-cs"/>
        </a:defRPr>
      </a:lvl7pPr>
      <a:lvl8pPr marL="3429000" indent="-228600" algn="l" rtl="0" fontAlgn="base">
        <a:spcBef>
          <a:spcPct val="20000"/>
        </a:spcBef>
        <a:spcAft>
          <a:spcPct val="0"/>
        </a:spcAft>
        <a:buChar char="»"/>
        <a:defRPr sz="2000">
          <a:solidFill>
            <a:srgbClr val="000000"/>
          </a:solidFill>
          <a:latin typeface="+mn-lt"/>
          <a:cs typeface="+mn-cs"/>
        </a:defRPr>
      </a:lvl8pPr>
      <a:lvl9pPr marL="3886200" indent="-228600" algn="l" rtl="0" fontAlgn="base">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ctrTitle"/>
          </p:nvPr>
        </p:nvSpPr>
        <p:spPr>
          <a:xfrm>
            <a:off x="539750" y="573807"/>
            <a:ext cx="7772400" cy="3942160"/>
          </a:xfrm>
        </p:spPr>
        <p:txBody>
          <a:bodyPr/>
          <a:lstStyle/>
          <a:p>
            <a:r>
              <a:rPr lang="en-GB" sz="3600" dirty="0" smtClean="0">
                <a:latin typeface="Calibri" pitchFamily="34" charset="0"/>
              </a:rPr>
              <a:t>Re-Imagining the Future</a:t>
            </a:r>
            <a:r>
              <a:rPr lang="en-GB" dirty="0"/>
              <a:t/>
            </a:r>
            <a:br>
              <a:rPr lang="en-GB" dirty="0"/>
            </a:br>
            <a:r>
              <a:rPr lang="en-GB" dirty="0" smtClean="0"/>
              <a:t/>
            </a:r>
            <a:br>
              <a:rPr lang="en-GB" dirty="0" smtClean="0"/>
            </a:br>
            <a:r>
              <a:rPr lang="en-GB" sz="2000" dirty="0" smtClean="0">
                <a:latin typeface="Calibri" pitchFamily="34" charset="0"/>
              </a:rPr>
              <a:t>Janie McManus</a:t>
            </a:r>
            <a:r>
              <a:rPr lang="en-GB" sz="2000" dirty="0">
                <a:latin typeface="Calibri" pitchFamily="34" charset="0"/>
              </a:rPr>
              <a:t/>
            </a:r>
            <a:br>
              <a:rPr lang="en-GB" sz="2000" dirty="0">
                <a:latin typeface="Calibri" pitchFamily="34" charset="0"/>
              </a:rPr>
            </a:br>
            <a:r>
              <a:rPr lang="en-GB" sz="2000" dirty="0" smtClean="0">
                <a:latin typeface="Calibri" pitchFamily="34" charset="0"/>
              </a:rPr>
              <a:t>Assistant Director, Education </a:t>
            </a:r>
            <a:r>
              <a:rPr lang="en-GB" sz="2000" dirty="0">
                <a:latin typeface="Calibri" pitchFamily="34" charset="0"/>
              </a:rPr>
              <a:t>S</a:t>
            </a:r>
            <a:r>
              <a:rPr lang="en-GB" sz="2000" dirty="0" smtClean="0">
                <a:latin typeface="Calibri" pitchFamily="34" charset="0"/>
              </a:rPr>
              <a:t>cotland</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4614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4371657"/>
            <a:ext cx="9227428" cy="78419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2585" y="4780560"/>
            <a:ext cx="2103260" cy="140217"/>
          </a:xfrm>
          <a:prstGeom prst="rect">
            <a:avLst/>
          </a:prstGeom>
        </p:spPr>
      </p:pic>
      <p:sp>
        <p:nvSpPr>
          <p:cNvPr id="7" name="Rectangle 6"/>
          <p:cNvSpPr/>
          <p:nvPr/>
        </p:nvSpPr>
        <p:spPr>
          <a:xfrm>
            <a:off x="1115617" y="411510"/>
            <a:ext cx="6768752" cy="138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prstClr val="white"/>
              </a:solidFill>
            </a:endParaRPr>
          </a:p>
        </p:txBody>
      </p:sp>
      <p:pic>
        <p:nvPicPr>
          <p:cNvPr id="9"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506041" y="-51688"/>
            <a:ext cx="10156081" cy="53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4850" y="2876550"/>
            <a:ext cx="2505075" cy="438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prstClr val="white"/>
              </a:solidFill>
            </a:endParaRPr>
          </a:p>
        </p:txBody>
      </p:sp>
      <p:sp>
        <p:nvSpPr>
          <p:cNvPr id="10" name="Rectangle 9"/>
          <p:cNvSpPr/>
          <p:nvPr/>
        </p:nvSpPr>
        <p:spPr>
          <a:xfrm>
            <a:off x="3326415" y="2876550"/>
            <a:ext cx="2505075" cy="47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prstClr val="white"/>
              </a:solidFill>
            </a:endParaRPr>
          </a:p>
        </p:txBody>
      </p:sp>
      <p:sp>
        <p:nvSpPr>
          <p:cNvPr id="11" name="Rectangle 10"/>
          <p:cNvSpPr/>
          <p:nvPr/>
        </p:nvSpPr>
        <p:spPr>
          <a:xfrm>
            <a:off x="5945790" y="2499742"/>
            <a:ext cx="2505075" cy="47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prstClr val="white"/>
              </a:solidFill>
            </a:endParaRPr>
          </a:p>
        </p:txBody>
      </p:sp>
    </p:spTree>
    <p:extLst>
      <p:ext uri="{BB962C8B-B14F-4D97-AF65-F5344CB8AC3E}">
        <p14:creationId xmlns:p14="http://schemas.microsoft.com/office/powerpoint/2010/main" val="427201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611560" y="483518"/>
            <a:ext cx="7992888" cy="3312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1674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395536" y="123478"/>
            <a:ext cx="8496944" cy="4104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3483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6245" y="1844026"/>
            <a:ext cx="2742253" cy="2031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3120" y="1844026"/>
            <a:ext cx="4918693" cy="1974787"/>
          </a:xfrm>
          <a:prstGeom prst="rect">
            <a:avLst/>
          </a:prstGeom>
        </p:spPr>
        <p:txBody>
          <a:bodyPr wrap="square" lIns="58308" tIns="29154" rIns="58308" bIns="29154">
            <a:spAutoFit/>
          </a:bodyPr>
          <a:lstStyle/>
          <a:p>
            <a:pPr lvl="0"/>
            <a:r>
              <a:rPr lang="en-GB" dirty="0">
                <a:solidFill>
                  <a:schemeClr val="tx1">
                    <a:lumMod val="75000"/>
                    <a:lumOff val="25000"/>
                  </a:schemeClr>
                </a:solidFill>
                <a:latin typeface="Arial"/>
                <a:cs typeface="Arial"/>
              </a:rPr>
              <a:t>“</a:t>
            </a:r>
            <a:r>
              <a:rPr lang="en-GB" i="1" dirty="0">
                <a:solidFill>
                  <a:srgbClr val="000000"/>
                </a:solidFill>
                <a:latin typeface="Arial"/>
                <a:cs typeface="Arial"/>
              </a:rPr>
              <a:t>Practitioners are the key.... The quality of learning and teaching </a:t>
            </a:r>
            <a:r>
              <a:rPr lang="en-GB" b="1" i="1" dirty="0">
                <a:solidFill>
                  <a:srgbClr val="000000"/>
                </a:solidFill>
                <a:latin typeface="Arial"/>
                <a:cs typeface="Arial"/>
              </a:rPr>
              <a:t>in every setting </a:t>
            </a:r>
            <a:r>
              <a:rPr lang="en-GB" i="1" dirty="0">
                <a:solidFill>
                  <a:srgbClr val="000000"/>
                </a:solidFill>
                <a:latin typeface="Arial"/>
                <a:cs typeface="Arial"/>
              </a:rPr>
              <a:t>– and the inspiration, challenge and enjoyment which can come from practitioners’ enthusiasm and commitment – will be critical to achieving our aspirations for all young people.” </a:t>
            </a:r>
          </a:p>
          <a:p>
            <a:pPr lvl="0">
              <a:lnSpc>
                <a:spcPct val="150000"/>
              </a:lnSpc>
            </a:pPr>
            <a:r>
              <a:rPr lang="en-GB" sz="1100" b="1" i="1" dirty="0">
                <a:solidFill>
                  <a:srgbClr val="000000"/>
                </a:solidFill>
                <a:latin typeface="Arial"/>
                <a:cs typeface="Arial"/>
              </a:rPr>
              <a:t>Building The Curriculum 1</a:t>
            </a:r>
          </a:p>
        </p:txBody>
      </p:sp>
      <p:sp>
        <p:nvSpPr>
          <p:cNvPr id="7" name="Rectangle 6"/>
          <p:cNvSpPr/>
          <p:nvPr/>
        </p:nvSpPr>
        <p:spPr>
          <a:xfrm>
            <a:off x="523120" y="512161"/>
            <a:ext cx="5901878" cy="1028366"/>
          </a:xfrm>
          <a:prstGeom prst="rect">
            <a:avLst/>
          </a:prstGeom>
        </p:spPr>
        <p:txBody>
          <a:bodyPr wrap="square" lIns="58308" tIns="29154" rIns="58308" bIns="29154">
            <a:spAutoFit/>
          </a:bodyPr>
          <a:lstStyle/>
          <a:p>
            <a:r>
              <a:rPr lang="en-GB" sz="2100" b="1" dirty="0">
                <a:solidFill>
                  <a:srgbClr val="2E90AB"/>
                </a:solidFill>
                <a:latin typeface="Arial"/>
                <a:cs typeface="Arial"/>
              </a:rPr>
              <a:t>Are we able to follow our own motivations?</a:t>
            </a:r>
          </a:p>
          <a:p>
            <a:r>
              <a:rPr lang="en-GB" sz="2100" b="1" dirty="0">
                <a:solidFill>
                  <a:srgbClr val="2E90AB"/>
                </a:solidFill>
                <a:latin typeface="Arial"/>
                <a:cs typeface="Arial"/>
              </a:rPr>
              <a:t>Is everything that can happen, happening in Curriculum for Excellence?</a:t>
            </a:r>
          </a:p>
        </p:txBody>
      </p:sp>
    </p:spTree>
    <p:extLst>
      <p:ext uri="{BB962C8B-B14F-4D97-AF65-F5344CB8AC3E}">
        <p14:creationId xmlns:p14="http://schemas.microsoft.com/office/powerpoint/2010/main" val="612139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Z610303\Pictures\Creativity\Creativity infographics_files\unspecifiedP3EFOBN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95486"/>
            <a:ext cx="8892480" cy="48245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5656" y="3416608"/>
            <a:ext cx="7056784" cy="1754326"/>
          </a:xfrm>
          <a:prstGeom prst="rect">
            <a:avLst/>
          </a:prstGeom>
          <a:solidFill>
            <a:schemeClr val="bg1">
              <a:lumMod val="95000"/>
              <a:alpha val="64000"/>
            </a:schemeClr>
          </a:solidFill>
        </p:spPr>
        <p:txBody>
          <a:bodyPr wrap="square" rtlCol="0">
            <a:spAutoFit/>
          </a:bodyPr>
          <a:lstStyle/>
          <a:p>
            <a:r>
              <a:rPr lang="en-US" b="1" dirty="0">
                <a:solidFill>
                  <a:srgbClr val="000000"/>
                </a:solidFill>
              </a:rPr>
              <a:t>Creativity</a:t>
            </a:r>
            <a:r>
              <a:rPr lang="en-US" dirty="0">
                <a:solidFill>
                  <a:srgbClr val="000000"/>
                </a:solidFill>
              </a:rPr>
              <a:t> is a process which generates ideas that have value to the individual. It involves looking at familiar things with a fresh eye, examining problems with an open mind, making connections, learning from mistakes and using imagination to explore new possibilities. </a:t>
            </a:r>
          </a:p>
          <a:p>
            <a:endParaRPr lang="en-GB" dirty="0"/>
          </a:p>
        </p:txBody>
      </p:sp>
    </p:spTree>
    <p:extLst>
      <p:ext uri="{BB962C8B-B14F-4D97-AF65-F5344CB8AC3E}">
        <p14:creationId xmlns:p14="http://schemas.microsoft.com/office/powerpoint/2010/main" val="3538315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4"/>
          </p:nvPr>
        </p:nvSpPr>
        <p:spPr>
          <a:xfrm>
            <a:off x="539552" y="987574"/>
            <a:ext cx="6120680" cy="3510390"/>
          </a:xfrm>
        </p:spPr>
        <p:txBody>
          <a:bodyPr/>
          <a:lstStyle/>
          <a:p>
            <a:pPr>
              <a:buFont typeface="Arial" pitchFamily="34" charset="0"/>
              <a:buChar char="•"/>
            </a:pPr>
            <a:r>
              <a:rPr lang="en-GB" sz="2000" dirty="0" smtClean="0"/>
              <a:t>Motivated </a:t>
            </a:r>
            <a:r>
              <a:rPr lang="en-GB" sz="2000" dirty="0"/>
              <a:t>to explore and challenge assumptions</a:t>
            </a:r>
          </a:p>
          <a:p>
            <a:pPr>
              <a:buFont typeface="Arial" pitchFamily="34" charset="0"/>
              <a:buChar char="•"/>
            </a:pPr>
            <a:r>
              <a:rPr lang="en-GB" sz="2000" dirty="0"/>
              <a:t>Taking ownership of their own learning</a:t>
            </a:r>
          </a:p>
          <a:p>
            <a:pPr>
              <a:buFont typeface="Arial" pitchFamily="34" charset="0"/>
              <a:buChar char="•"/>
            </a:pPr>
            <a:r>
              <a:rPr lang="en-GB" sz="2000" dirty="0"/>
              <a:t>Appreciating issues from different perspectives</a:t>
            </a:r>
          </a:p>
          <a:p>
            <a:pPr>
              <a:buFont typeface="Arial" pitchFamily="34" charset="0"/>
              <a:buChar char="•"/>
            </a:pPr>
            <a:r>
              <a:rPr lang="en-GB" sz="2000" dirty="0"/>
              <a:t>Using their imagination to explore ideas</a:t>
            </a:r>
          </a:p>
          <a:p>
            <a:pPr>
              <a:buFont typeface="Arial" pitchFamily="34" charset="0"/>
              <a:buChar char="•"/>
            </a:pPr>
            <a:r>
              <a:rPr lang="en-GB" sz="2000" dirty="0"/>
              <a:t>Asking questions</a:t>
            </a:r>
          </a:p>
          <a:p>
            <a:pPr>
              <a:buFont typeface="Arial" pitchFamily="34" charset="0"/>
              <a:buChar char="•"/>
            </a:pPr>
            <a:r>
              <a:rPr lang="en-GB" sz="2000" dirty="0"/>
              <a:t>Identifying problems</a:t>
            </a:r>
          </a:p>
          <a:p>
            <a:pPr>
              <a:buFont typeface="Arial" pitchFamily="34" charset="0"/>
              <a:buChar char="•"/>
            </a:pPr>
            <a:r>
              <a:rPr lang="en-GB" sz="2000" dirty="0"/>
              <a:t>Seeking and justifying solutions</a:t>
            </a:r>
          </a:p>
          <a:p>
            <a:pPr>
              <a:buFont typeface="Arial" pitchFamily="34" charset="0"/>
              <a:buChar char="•"/>
            </a:pPr>
            <a:r>
              <a:rPr lang="en-GB" sz="2000" dirty="0"/>
              <a:t>Transfer their creativity skills to new contexts</a:t>
            </a:r>
          </a:p>
          <a:p>
            <a:endParaRPr lang="en-GB" sz="2000" dirty="0"/>
          </a:p>
          <a:p>
            <a:endParaRPr lang="en-GB" dirty="0"/>
          </a:p>
        </p:txBody>
      </p:sp>
      <p:sp>
        <p:nvSpPr>
          <p:cNvPr id="7" name="Rounded Rectangle 6"/>
          <p:cNvSpPr/>
          <p:nvPr/>
        </p:nvSpPr>
        <p:spPr>
          <a:xfrm>
            <a:off x="340916" y="251644"/>
            <a:ext cx="4248472"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alibri" pitchFamily="34" charset="0"/>
              </a:rPr>
              <a:t>c</a:t>
            </a:r>
            <a:r>
              <a:rPr lang="en-GB" sz="3200" b="1" dirty="0" smtClean="0">
                <a:solidFill>
                  <a:schemeClr val="bg1"/>
                </a:solidFill>
                <a:latin typeface="Calibri" pitchFamily="34" charset="0"/>
              </a:rPr>
              <a:t>reative learners</a:t>
            </a:r>
            <a:endParaRPr lang="en-GB" sz="3200" b="1" dirty="0">
              <a:solidFill>
                <a:schemeClr val="bg1"/>
              </a:solidFill>
              <a:latin typeface="Calibri" pitchFamily="34" charset="0"/>
            </a:endParaRPr>
          </a:p>
        </p:txBody>
      </p:sp>
    </p:spTree>
    <p:extLst>
      <p:ext uri="{BB962C8B-B14F-4D97-AF65-F5344CB8AC3E}">
        <p14:creationId xmlns:p14="http://schemas.microsoft.com/office/powerpoint/2010/main" val="1564511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467544" y="434504"/>
            <a:ext cx="1657712" cy="229803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screen">
            <a:extLst>
              <a:ext uri="{28A0092B-C50C-407E-A947-70E740481C1C}">
                <a14:useLocalDpi xmlns:a14="http://schemas.microsoft.com/office/drawing/2010/main"/>
              </a:ext>
            </a:extLst>
          </a:blip>
          <a:srcRect/>
          <a:stretch/>
        </p:blipFill>
        <p:spPr bwMode="auto">
          <a:xfrm>
            <a:off x="2555776" y="1812615"/>
            <a:ext cx="1870680" cy="2232248"/>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cstate="screen">
            <a:extLst>
              <a:ext uri="{28A0092B-C50C-407E-A947-70E740481C1C}">
                <a14:useLocalDpi xmlns:a14="http://schemas.microsoft.com/office/drawing/2010/main"/>
              </a:ext>
            </a:extLst>
          </a:blip>
          <a:srcRect/>
          <a:stretch/>
        </p:blipFill>
        <p:spPr bwMode="auto">
          <a:xfrm>
            <a:off x="4822428" y="339502"/>
            <a:ext cx="1872208" cy="18696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cstate="screen">
            <a:extLst>
              <a:ext uri="{28A0092B-C50C-407E-A947-70E740481C1C}">
                <a14:useLocalDpi xmlns:a14="http://schemas.microsoft.com/office/drawing/2010/main"/>
              </a:ext>
            </a:extLst>
          </a:blip>
          <a:srcRect/>
          <a:stretch/>
        </p:blipFill>
        <p:spPr bwMode="auto">
          <a:xfrm>
            <a:off x="7092280" y="1563638"/>
            <a:ext cx="1907644" cy="2232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4922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4"/>
          </p:nvPr>
        </p:nvSpPr>
        <p:spPr>
          <a:xfrm>
            <a:off x="539552" y="843558"/>
            <a:ext cx="7920880" cy="3510390"/>
          </a:xfrm>
        </p:spPr>
        <p:txBody>
          <a:bodyPr/>
          <a:lstStyle/>
          <a:p>
            <a:pPr>
              <a:buFont typeface="Arial" pitchFamily="34" charset="0"/>
              <a:buChar char="•"/>
            </a:pPr>
            <a:r>
              <a:rPr lang="en-GB" sz="2000" dirty="0"/>
              <a:t>Plan activities with a strong element of personalisation and choice</a:t>
            </a:r>
          </a:p>
          <a:p>
            <a:pPr>
              <a:buFont typeface="Arial" pitchFamily="34" charset="0"/>
              <a:buChar char="•"/>
            </a:pPr>
            <a:r>
              <a:rPr lang="en-GB" sz="2000" dirty="0" smtClean="0"/>
              <a:t>Give learners more responsibility for learning</a:t>
            </a:r>
            <a:endParaRPr lang="en-GB" sz="2000" dirty="0"/>
          </a:p>
          <a:p>
            <a:pPr>
              <a:buFont typeface="Arial" pitchFamily="34" charset="0"/>
              <a:buChar char="•"/>
            </a:pPr>
            <a:r>
              <a:rPr lang="en-GB" sz="2000" dirty="0" smtClean="0"/>
              <a:t>Make learning activities more open ended</a:t>
            </a:r>
            <a:endParaRPr lang="en-GB" sz="2000" dirty="0"/>
          </a:p>
          <a:p>
            <a:pPr>
              <a:buFont typeface="Arial" pitchFamily="34" charset="0"/>
              <a:buChar char="•"/>
            </a:pPr>
            <a:r>
              <a:rPr lang="en-GB" sz="2000" dirty="0" smtClean="0"/>
              <a:t>Provide effective coaching support to learners as they develop their ideas</a:t>
            </a:r>
            <a:endParaRPr lang="en-GB" sz="2000" dirty="0"/>
          </a:p>
          <a:p>
            <a:pPr>
              <a:buFont typeface="Arial" pitchFamily="34" charset="0"/>
              <a:buChar char="•"/>
            </a:pPr>
            <a:r>
              <a:rPr lang="en-GB" sz="2000" dirty="0" smtClean="0"/>
              <a:t>Work in partnership with other organisations</a:t>
            </a:r>
            <a:endParaRPr lang="en-GB" sz="2000" dirty="0"/>
          </a:p>
          <a:p>
            <a:pPr>
              <a:buFont typeface="Arial" pitchFamily="34" charset="0"/>
              <a:buChar char="•"/>
            </a:pPr>
            <a:r>
              <a:rPr lang="en-GB" sz="2000" dirty="0" smtClean="0"/>
              <a:t>Making learning interesting and engaging</a:t>
            </a:r>
            <a:endParaRPr lang="en-GB" sz="2000" dirty="0"/>
          </a:p>
          <a:p>
            <a:pPr>
              <a:buFont typeface="Arial" pitchFamily="34" charset="0"/>
              <a:buChar char="•"/>
            </a:pPr>
            <a:r>
              <a:rPr lang="en-GB" sz="2000" dirty="0" smtClean="0"/>
              <a:t>Focus self-evaluation on creativity skills</a:t>
            </a:r>
          </a:p>
          <a:p>
            <a:pPr>
              <a:buFont typeface="Arial" pitchFamily="34" charset="0"/>
              <a:buChar char="•"/>
            </a:pPr>
            <a:r>
              <a:rPr lang="en-GB" sz="2000" dirty="0" smtClean="0"/>
              <a:t>Access </a:t>
            </a:r>
            <a:r>
              <a:rPr lang="en-GB" sz="2000" dirty="0"/>
              <a:t>or create effective collaborative networks</a:t>
            </a:r>
          </a:p>
          <a:p>
            <a:endParaRPr lang="en-GB" sz="2000" dirty="0"/>
          </a:p>
          <a:p>
            <a:endParaRPr lang="en-GB" dirty="0"/>
          </a:p>
        </p:txBody>
      </p:sp>
      <p:sp>
        <p:nvSpPr>
          <p:cNvPr id="7" name="Rounded Rectangle 6"/>
          <p:cNvSpPr/>
          <p:nvPr/>
        </p:nvSpPr>
        <p:spPr>
          <a:xfrm>
            <a:off x="340916" y="195486"/>
            <a:ext cx="4248472"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alibri" pitchFamily="34" charset="0"/>
              </a:rPr>
              <a:t>c</a:t>
            </a:r>
            <a:r>
              <a:rPr lang="en-GB" sz="3200" b="1" dirty="0" smtClean="0">
                <a:solidFill>
                  <a:schemeClr val="bg1"/>
                </a:solidFill>
                <a:latin typeface="Calibri" pitchFamily="34" charset="0"/>
              </a:rPr>
              <a:t>reative practitioners</a:t>
            </a:r>
            <a:endParaRPr lang="en-GB" sz="3200" b="1" dirty="0">
              <a:solidFill>
                <a:schemeClr val="bg1"/>
              </a:solidFill>
              <a:latin typeface="Calibri" pitchFamily="34" charset="0"/>
            </a:endParaRPr>
          </a:p>
        </p:txBody>
      </p:sp>
    </p:spTree>
    <p:extLst>
      <p:ext uri="{BB962C8B-B14F-4D97-AF65-F5344CB8AC3E}">
        <p14:creationId xmlns:p14="http://schemas.microsoft.com/office/powerpoint/2010/main" val="256430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15106"/>
            <a:ext cx="784887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260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irls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5109149"/>
          </a:xfrm>
          <a:prstGeom prst="rect">
            <a:avLst/>
          </a:prstGeom>
          <a:noFill/>
          <a:ln w="9525">
            <a:solidFill>
              <a:schemeClr val="bg2"/>
            </a:solidFill>
            <a:miter lim="800000"/>
            <a:headEnd/>
            <a:tailEnd/>
          </a:ln>
          <a:effectLst>
            <a:outerShdw blurRad="50800" dist="50800" dir="5400000" algn="ctr" rotWithShape="0">
              <a:srgbClr val="000000">
                <a:alpha val="48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3476" y="1419622"/>
            <a:ext cx="3816424" cy="3385542"/>
          </a:xfrm>
          <a:prstGeom prst="rect">
            <a:avLst/>
          </a:prstGeom>
          <a:solidFill>
            <a:schemeClr val="accent3">
              <a:alpha val="60000"/>
            </a:schemeClr>
          </a:solidFill>
          <a:effectLst>
            <a:outerShdw blurRad="50800" dist="50800" dir="5400000" algn="ctr" rotWithShape="0">
              <a:srgbClr val="000000">
                <a:alpha val="15000"/>
              </a:srgbClr>
            </a:outerShdw>
          </a:effectLst>
        </p:spPr>
        <p:txBody>
          <a:bodyPr wrap="square" rtlCol="0">
            <a:spAutoFit/>
          </a:bodyPr>
          <a:lstStyle/>
          <a:p>
            <a:r>
              <a:rPr lang="en-GB" sz="2800" dirty="0">
                <a:solidFill>
                  <a:srgbClr val="000000"/>
                </a:solidFill>
              </a:rPr>
              <a:t>the ability to</a:t>
            </a:r>
          </a:p>
          <a:p>
            <a:r>
              <a:rPr lang="en-GB" sz="2800" dirty="0">
                <a:solidFill>
                  <a:srgbClr val="000000"/>
                </a:solidFill>
              </a:rPr>
              <a:t>dream and set goals</a:t>
            </a:r>
          </a:p>
          <a:p>
            <a:r>
              <a:rPr lang="en-GB" sz="2800" dirty="0">
                <a:solidFill>
                  <a:srgbClr val="000000"/>
                </a:solidFill>
              </a:rPr>
              <a:t>for the future,</a:t>
            </a:r>
          </a:p>
          <a:p>
            <a:r>
              <a:rPr lang="en-GB" sz="2800" dirty="0">
                <a:solidFill>
                  <a:srgbClr val="000000"/>
                </a:solidFill>
              </a:rPr>
              <a:t>while being inspired</a:t>
            </a:r>
          </a:p>
          <a:p>
            <a:r>
              <a:rPr lang="en-GB" sz="2800" dirty="0">
                <a:solidFill>
                  <a:srgbClr val="000000"/>
                </a:solidFill>
              </a:rPr>
              <a:t>in the present</a:t>
            </a:r>
          </a:p>
          <a:p>
            <a:r>
              <a:rPr lang="en-GB" sz="2800" dirty="0">
                <a:solidFill>
                  <a:srgbClr val="000000"/>
                </a:solidFill>
              </a:rPr>
              <a:t>to reach those dreams.</a:t>
            </a:r>
          </a:p>
          <a:p>
            <a:endParaRPr lang="en-GB" dirty="0"/>
          </a:p>
        </p:txBody>
      </p:sp>
      <p:sp>
        <p:nvSpPr>
          <p:cNvPr id="6" name="TextBox 5"/>
          <p:cNvSpPr txBox="1"/>
          <p:nvPr/>
        </p:nvSpPr>
        <p:spPr>
          <a:xfrm>
            <a:off x="107504" y="119956"/>
            <a:ext cx="4176464" cy="954107"/>
          </a:xfrm>
          <a:prstGeom prst="rect">
            <a:avLst/>
          </a:prstGeom>
          <a:solidFill>
            <a:schemeClr val="accent3">
              <a:alpha val="38000"/>
            </a:schemeClr>
          </a:solidFill>
          <a:ln>
            <a:noFill/>
          </a:ln>
        </p:spPr>
        <p:txBody>
          <a:bodyPr wrap="square" rtlCol="0">
            <a:spAutoFit/>
          </a:bodyPr>
          <a:lstStyle/>
          <a:p>
            <a:r>
              <a:rPr lang="en-GB" sz="2800" b="1" dirty="0">
                <a:solidFill>
                  <a:srgbClr val="000000"/>
                </a:solidFill>
              </a:rPr>
              <a:t>The importance of </a:t>
            </a:r>
            <a:r>
              <a:rPr lang="en-GB" sz="2800" b="1" dirty="0" smtClean="0">
                <a:solidFill>
                  <a:srgbClr val="000000"/>
                </a:solidFill>
              </a:rPr>
              <a:t>aspirations</a:t>
            </a:r>
            <a:endParaRPr lang="en-GB" sz="2800" b="1" dirty="0">
              <a:solidFill>
                <a:srgbClr val="000000"/>
              </a:solidFill>
            </a:endParaRPr>
          </a:p>
        </p:txBody>
      </p:sp>
    </p:spTree>
    <p:extLst>
      <p:ext uri="{BB962C8B-B14F-4D97-AF65-F5344CB8AC3E}">
        <p14:creationId xmlns:p14="http://schemas.microsoft.com/office/powerpoint/2010/main" val="312324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267494"/>
            <a:ext cx="2880320" cy="3889434"/>
          </a:xfrm>
          <a:prstGeom prst="rect">
            <a:avLst/>
          </a:prstGeom>
        </p:spPr>
      </p:pic>
      <p:sp>
        <p:nvSpPr>
          <p:cNvPr id="7" name="Content Placeholder 2"/>
          <p:cNvSpPr txBox="1">
            <a:spLocks/>
          </p:cNvSpPr>
          <p:nvPr/>
        </p:nvSpPr>
        <p:spPr>
          <a:xfrm>
            <a:off x="3537407" y="275121"/>
            <a:ext cx="5625469" cy="34987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i="1" dirty="0" smtClean="0">
                <a:solidFill>
                  <a:srgbClr val="000000"/>
                </a:solidFill>
              </a:rPr>
              <a:t>“Mankind owes to children the best it has to give.  Their life is fragile.  If they are to have a tomorrow their needs must be met today.  Many things can wait but not the children”</a:t>
            </a:r>
          </a:p>
          <a:p>
            <a:pPr marL="0" indent="0" algn="r">
              <a:buNone/>
            </a:pPr>
            <a:r>
              <a:rPr lang="en-GB" sz="2400" i="1" dirty="0" smtClean="0">
                <a:solidFill>
                  <a:srgbClr val="000000"/>
                </a:solidFill>
              </a:rPr>
              <a:t>Gabriela Mistral</a:t>
            </a:r>
            <a:endParaRPr lang="en-GB" sz="2400" dirty="0" smtClean="0">
              <a:solidFill>
                <a:srgbClr val="000000"/>
              </a:solidFill>
              <a:latin typeface="+mj-lt"/>
            </a:endParaRPr>
          </a:p>
        </p:txBody>
      </p:sp>
      <p:pic>
        <p:nvPicPr>
          <p:cNvPr id="8" name="Picture 2" descr="\\scotland.gov.uk\dc1\FS3_Home\N300324\Presentations\EYMcover7260_tcm4-83766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3562" y="2643758"/>
            <a:ext cx="3013157" cy="1368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51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072" y="1186756"/>
            <a:ext cx="7596554" cy="2839239"/>
          </a:xfrm>
          <a:prstGeom prst="rect">
            <a:avLst/>
          </a:prstGeom>
        </p:spPr>
        <p:txBody>
          <a:bodyPr wrap="square" lIns="68580" tIns="34290" rIns="68580" bIns="34290">
            <a:spAutoFit/>
          </a:bodyPr>
          <a:lstStyle/>
          <a:p>
            <a:r>
              <a:rPr lang="en-GB" sz="2000" dirty="0" smtClean="0">
                <a:solidFill>
                  <a:srgbClr val="000000"/>
                </a:solidFill>
                <a:latin typeface="Arial" panose="020B0604020202020204" pitchFamily="34" charset="0"/>
                <a:cs typeface="Arial" panose="020B0604020202020204" pitchFamily="34" charset="0"/>
              </a:rPr>
              <a:t>This </a:t>
            </a:r>
            <a:r>
              <a:rPr lang="en-GB" sz="2000" dirty="0">
                <a:solidFill>
                  <a:srgbClr val="000000"/>
                </a:solidFill>
                <a:latin typeface="Arial" panose="020B0604020202020204" pitchFamily="34" charset="0"/>
                <a:cs typeface="Arial" panose="020B0604020202020204" pitchFamily="34" charset="0"/>
              </a:rPr>
              <a:t>aspect of the school’s work is outstanding and sector-leading. The experiences and achievements of all children and young people are of a very high quality. An evaluation of excellent represents an outstanding standard of provision which exemplifies very best practice based on achieving equity and inclusion and </a:t>
            </a:r>
            <a:r>
              <a:rPr lang="en-GB" sz="2000" b="1" dirty="0">
                <a:solidFill>
                  <a:srgbClr val="000000"/>
                </a:solidFill>
                <a:latin typeface="Arial" panose="020B0604020202020204" pitchFamily="34" charset="0"/>
                <a:cs typeface="Arial" panose="020B0604020202020204" pitchFamily="34" charset="0"/>
              </a:rPr>
              <a:t>a deep professional understanding which is being shared beyond the school to support system-wide improvement.</a:t>
            </a:r>
            <a:r>
              <a:rPr lang="en-GB" sz="2000" dirty="0">
                <a:solidFill>
                  <a:srgbClr val="000000"/>
                </a:solidFill>
                <a:latin typeface="Arial" panose="020B0604020202020204" pitchFamily="34" charset="0"/>
                <a:cs typeface="Arial" panose="020B0604020202020204" pitchFamily="34" charset="0"/>
              </a:rPr>
              <a:t>  It implies that very high levels of performance are sustainable and will be maintained.” </a:t>
            </a:r>
          </a:p>
        </p:txBody>
      </p:sp>
      <p:sp>
        <p:nvSpPr>
          <p:cNvPr id="3" name="Rectangle 2"/>
          <p:cNvSpPr/>
          <p:nvPr/>
        </p:nvSpPr>
        <p:spPr>
          <a:xfrm>
            <a:off x="781073" y="386087"/>
            <a:ext cx="4965542" cy="392415"/>
          </a:xfrm>
          <a:prstGeom prst="rect">
            <a:avLst/>
          </a:prstGeom>
        </p:spPr>
        <p:txBody>
          <a:bodyPr wrap="none" lIns="68580" tIns="34290" rIns="68580" bIns="34290">
            <a:spAutoFit/>
          </a:bodyPr>
          <a:lstStyle/>
          <a:p>
            <a:r>
              <a:rPr lang="en-GB" sz="2100" b="1" dirty="0">
                <a:solidFill>
                  <a:srgbClr val="000000"/>
                </a:solidFill>
                <a:latin typeface="Arial" pitchFamily="34" charset="0"/>
                <a:cs typeface="Arial" pitchFamily="34" charset="0"/>
              </a:rPr>
              <a:t>An evaluation of excellent means that</a:t>
            </a:r>
            <a:endParaRPr lang="en-GB" sz="2100" dirty="0">
              <a:solidFill>
                <a:srgbClr val="000000"/>
              </a:solidFill>
            </a:endParaRPr>
          </a:p>
        </p:txBody>
      </p:sp>
    </p:spTree>
    <p:extLst>
      <p:ext uri="{BB962C8B-B14F-4D97-AF65-F5344CB8AC3E}">
        <p14:creationId xmlns:p14="http://schemas.microsoft.com/office/powerpoint/2010/main" val="866395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573" y="627534"/>
            <a:ext cx="303487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47864" y="195486"/>
            <a:ext cx="5688633" cy="3970318"/>
          </a:xfrm>
          <a:prstGeom prst="rect">
            <a:avLst/>
          </a:prstGeom>
        </p:spPr>
        <p:txBody>
          <a:bodyPr wrap="square">
            <a:spAutoFit/>
          </a:bodyPr>
          <a:lstStyle/>
          <a:p>
            <a:pPr marL="285750" indent="-285750">
              <a:buFont typeface="Arial" pitchFamily="34" charset="0"/>
              <a:buChar char="•"/>
            </a:pPr>
            <a:r>
              <a:rPr lang="en-GB" dirty="0" smtClean="0">
                <a:solidFill>
                  <a:srgbClr val="000000"/>
                </a:solidFill>
              </a:rPr>
              <a:t>Create conditions which support innovation, creativity and enquiry.</a:t>
            </a:r>
          </a:p>
          <a:p>
            <a:pPr marL="285750" indent="-285750">
              <a:buFont typeface="Arial" pitchFamily="34" charset="0"/>
              <a:buChar char="•"/>
            </a:pPr>
            <a:r>
              <a:rPr lang="en-GB" dirty="0" smtClean="0">
                <a:solidFill>
                  <a:srgbClr val="000000"/>
                </a:solidFill>
              </a:rPr>
              <a:t>Ensure curriculum rationale and design takes very good account of creativity.</a:t>
            </a:r>
          </a:p>
          <a:p>
            <a:pPr marL="285750" indent="-285750">
              <a:buFont typeface="Arial" pitchFamily="34" charset="0"/>
              <a:buChar char="•"/>
            </a:pPr>
            <a:r>
              <a:rPr lang="en-GB" dirty="0" smtClean="0">
                <a:solidFill>
                  <a:srgbClr val="000000"/>
                </a:solidFill>
              </a:rPr>
              <a:t>Emphasise creativity in a progressive way across all areas of learning.</a:t>
            </a:r>
          </a:p>
          <a:p>
            <a:pPr marL="285750" indent="-285750">
              <a:buFont typeface="Arial" pitchFamily="34" charset="0"/>
              <a:buChar char="•"/>
            </a:pPr>
            <a:r>
              <a:rPr lang="en-GB" dirty="0" smtClean="0">
                <a:solidFill>
                  <a:srgbClr val="000000"/>
                </a:solidFill>
              </a:rPr>
              <a:t>Develop partnership working to improve learning.</a:t>
            </a:r>
          </a:p>
          <a:p>
            <a:pPr marL="285750" indent="-285750">
              <a:buFont typeface="Arial" pitchFamily="34" charset="0"/>
              <a:buChar char="•"/>
            </a:pPr>
            <a:r>
              <a:rPr lang="en-GB" dirty="0" smtClean="0">
                <a:solidFill>
                  <a:srgbClr val="000000"/>
                </a:solidFill>
              </a:rPr>
              <a:t>Use skilled questioning and engagement to promote curiosity, independence and confidence.</a:t>
            </a:r>
          </a:p>
          <a:p>
            <a:pPr marL="285750" indent="-285750">
              <a:buFont typeface="Arial" pitchFamily="34" charset="0"/>
              <a:buChar char="•"/>
            </a:pPr>
            <a:r>
              <a:rPr lang="en-GB" dirty="0" smtClean="0">
                <a:solidFill>
                  <a:srgbClr val="000000"/>
                </a:solidFill>
              </a:rPr>
              <a:t>Regularly enable higher-order thinking skills in all learners.</a:t>
            </a:r>
          </a:p>
          <a:p>
            <a:pPr marL="285750" indent="-285750">
              <a:buFont typeface="Arial" pitchFamily="34" charset="0"/>
              <a:buChar char="•"/>
            </a:pPr>
            <a:r>
              <a:rPr lang="en-GB" dirty="0" smtClean="0">
                <a:solidFill>
                  <a:srgbClr val="000000"/>
                </a:solidFill>
              </a:rPr>
              <a:t>Ensure children take increasing responsibility as they become more independent in their learning.</a:t>
            </a:r>
            <a:endParaRPr lang="en-GB" dirty="0">
              <a:solidFill>
                <a:srgbClr val="000000"/>
              </a:solidFill>
            </a:endParaRPr>
          </a:p>
          <a:p>
            <a:endParaRPr lang="en-GB" dirty="0" smtClean="0"/>
          </a:p>
        </p:txBody>
      </p:sp>
    </p:spTree>
    <p:extLst>
      <p:ext uri="{BB962C8B-B14F-4D97-AF65-F5344CB8AC3E}">
        <p14:creationId xmlns:p14="http://schemas.microsoft.com/office/powerpoint/2010/main" val="2779585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7697" y="2496467"/>
            <a:ext cx="5102163" cy="2354201"/>
          </a:xfrm>
        </p:spPr>
        <p:txBody>
          <a:bodyPr>
            <a:normAutofit/>
          </a:bodyPr>
          <a:lstStyle/>
          <a:p>
            <a:r>
              <a:rPr lang="en-GB" sz="1800" b="1" dirty="0" smtClean="0"/>
              <a:t>Level 5 illustration based on each theme</a:t>
            </a:r>
          </a:p>
          <a:p>
            <a:endParaRPr lang="en-GB" sz="1800" b="1" dirty="0" smtClean="0"/>
          </a:p>
          <a:p>
            <a:r>
              <a:rPr lang="en-GB" sz="1800" b="1" dirty="0" smtClean="0"/>
              <a:t>Features of highly-effective practice</a:t>
            </a:r>
          </a:p>
          <a:p>
            <a:endParaRPr lang="en-GB" sz="1800" b="1" dirty="0" smtClean="0"/>
          </a:p>
          <a:p>
            <a:r>
              <a:rPr lang="en-GB" sz="1800" b="1" dirty="0" smtClean="0"/>
              <a:t>Challenge questions</a:t>
            </a:r>
          </a:p>
          <a:p>
            <a:pPr>
              <a:buClr>
                <a:srgbClr val="00ABB5"/>
              </a:buClr>
            </a:pPr>
            <a:endParaRPr lang="en-GB" b="1"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2585" y="4780560"/>
            <a:ext cx="2103260" cy="140217"/>
          </a:xfrm>
          <a:prstGeom prst="rect">
            <a:avLst/>
          </a:prstGeom>
        </p:spPr>
      </p:pic>
      <p:sp>
        <p:nvSpPr>
          <p:cNvPr id="4" name="Title 3"/>
          <p:cNvSpPr>
            <a:spLocks noGrp="1"/>
          </p:cNvSpPr>
          <p:nvPr>
            <p:ph type="title"/>
          </p:nvPr>
        </p:nvSpPr>
        <p:spPr>
          <a:xfrm>
            <a:off x="221354" y="203028"/>
            <a:ext cx="8127729" cy="533400"/>
          </a:xfrm>
        </p:spPr>
        <p:txBody>
          <a:bodyPr>
            <a:normAutofit fontScale="90000"/>
          </a:bodyPr>
          <a:lstStyle/>
          <a:p>
            <a:endParaRPr lang="en-GB" b="1" dirty="0">
              <a:solidFill>
                <a:schemeClr val="tx1"/>
              </a:solidFill>
            </a:endParaRPr>
          </a:p>
        </p:txBody>
      </p:sp>
      <p:sp>
        <p:nvSpPr>
          <p:cNvPr id="2" name="TextBox 1"/>
          <p:cNvSpPr txBox="1"/>
          <p:nvPr/>
        </p:nvSpPr>
        <p:spPr>
          <a:xfrm>
            <a:off x="5940153" y="2787774"/>
            <a:ext cx="2635693" cy="346249"/>
          </a:xfrm>
          <a:prstGeom prst="rect">
            <a:avLst/>
          </a:prstGeom>
          <a:noFill/>
        </p:spPr>
        <p:txBody>
          <a:bodyPr wrap="square" lIns="68580" tIns="34290" rIns="68580" bIns="34290" rtlCol="0">
            <a:spAutoFit/>
          </a:bodyPr>
          <a:lstStyle/>
          <a:p>
            <a:endParaRPr lang="en-GB" dirty="0"/>
          </a:p>
        </p:txBody>
      </p:sp>
      <p:pic>
        <p:nvPicPr>
          <p:cNvPr id="9219" name="Picture 3" descr="\\scotland.gov.uk\DC2\DCGroup_CS_DE1\HMIE\Project work and other tasks\HGIOS\High Rez Photos\DSC_014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6325" y="423419"/>
            <a:ext cx="2075640" cy="17963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p:cNvPicPr/>
          <p:nvPr/>
        </p:nvPicPr>
        <p:blipFill rotWithShape="1">
          <a:blip r:embed="rId5" cstate="email">
            <a:extLst>
              <a:ext uri="{28A0092B-C50C-407E-A947-70E740481C1C}">
                <a14:useLocalDpi xmlns:a14="http://schemas.microsoft.com/office/drawing/2010/main"/>
              </a:ext>
            </a:extLst>
          </a:blip>
          <a:srcRect/>
          <a:stretch/>
        </p:blipFill>
        <p:spPr bwMode="auto">
          <a:xfrm>
            <a:off x="280404" y="160446"/>
            <a:ext cx="2725226" cy="2322258"/>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6" cstate="email">
            <a:extLst>
              <a:ext uri="{28A0092B-C50C-407E-A947-70E740481C1C}">
                <a14:useLocalDpi xmlns:a14="http://schemas.microsoft.com/office/drawing/2010/main"/>
              </a:ext>
            </a:extLst>
          </a:blip>
          <a:srcRect/>
          <a:stretch/>
        </p:blipFill>
        <p:spPr bwMode="auto">
          <a:xfrm>
            <a:off x="5846444" y="298589"/>
            <a:ext cx="3098348" cy="19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8680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611560" y="195486"/>
            <a:ext cx="7776864" cy="316835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563888" y="3507854"/>
            <a:ext cx="2160240" cy="369332"/>
          </a:xfrm>
          <a:prstGeom prst="rect">
            <a:avLst/>
          </a:prstGeom>
          <a:solidFill>
            <a:schemeClr val="accent4">
              <a:lumMod val="10000"/>
            </a:schemeClr>
          </a:solidFill>
        </p:spPr>
        <p:txBody>
          <a:bodyPr wrap="square" rtlCol="0">
            <a:spAutoFit/>
          </a:bodyPr>
          <a:lstStyle/>
          <a:p>
            <a:endParaRPr lang="en-GB"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2827334" y="2967794"/>
            <a:ext cx="3345316" cy="12601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6507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72394"/>
            <a:ext cx="8784976" cy="3996445"/>
          </a:xfrm>
          <a:prstGeom prst="rect">
            <a:avLst/>
          </a:prstGeom>
        </p:spPr>
      </p:pic>
      <p:sp>
        <p:nvSpPr>
          <p:cNvPr id="4" name="TextBox 3"/>
          <p:cNvSpPr txBox="1"/>
          <p:nvPr/>
        </p:nvSpPr>
        <p:spPr>
          <a:xfrm>
            <a:off x="323528" y="339503"/>
            <a:ext cx="2808312" cy="461665"/>
          </a:xfrm>
          <a:prstGeom prst="rect">
            <a:avLst/>
          </a:prstGeom>
          <a:solidFill>
            <a:schemeClr val="bg1">
              <a:alpha val="81000"/>
            </a:schemeClr>
          </a:solidFill>
        </p:spPr>
        <p:txBody>
          <a:bodyPr wrap="square" rtlCol="0">
            <a:spAutoFit/>
          </a:bodyPr>
          <a:lstStyle/>
          <a:p>
            <a:pPr eaLnBrk="1" hangingPunct="1"/>
            <a:r>
              <a:rPr lang="en-GB" sz="2400" dirty="0">
                <a:solidFill>
                  <a:srgbClr val="007D8A"/>
                </a:solidFill>
              </a:rPr>
              <a:t>Defining problems</a:t>
            </a:r>
          </a:p>
        </p:txBody>
      </p:sp>
      <p:sp>
        <p:nvSpPr>
          <p:cNvPr id="5" name="TextBox 4"/>
          <p:cNvSpPr txBox="1"/>
          <p:nvPr/>
        </p:nvSpPr>
        <p:spPr>
          <a:xfrm>
            <a:off x="805384" y="1143646"/>
            <a:ext cx="2974528" cy="830997"/>
          </a:xfrm>
          <a:prstGeom prst="rect">
            <a:avLst/>
          </a:prstGeom>
          <a:solidFill>
            <a:schemeClr val="bg1">
              <a:alpha val="81000"/>
            </a:schemeClr>
          </a:solidFill>
        </p:spPr>
        <p:txBody>
          <a:bodyPr wrap="square" rtlCol="0">
            <a:spAutoFit/>
          </a:bodyPr>
          <a:lstStyle/>
          <a:p>
            <a:pPr eaLnBrk="1" hangingPunct="1"/>
            <a:r>
              <a:rPr lang="en-GB" sz="2400" dirty="0">
                <a:solidFill>
                  <a:srgbClr val="007D8A"/>
                </a:solidFill>
              </a:rPr>
              <a:t>Drawing on previous knowledge</a:t>
            </a:r>
          </a:p>
        </p:txBody>
      </p:sp>
      <p:sp>
        <p:nvSpPr>
          <p:cNvPr id="6" name="TextBox 5"/>
          <p:cNvSpPr txBox="1"/>
          <p:nvPr/>
        </p:nvSpPr>
        <p:spPr>
          <a:xfrm>
            <a:off x="4572000" y="283852"/>
            <a:ext cx="2088232" cy="830997"/>
          </a:xfrm>
          <a:prstGeom prst="rect">
            <a:avLst/>
          </a:prstGeom>
          <a:solidFill>
            <a:schemeClr val="bg1">
              <a:alpha val="81000"/>
            </a:schemeClr>
          </a:solidFill>
        </p:spPr>
        <p:txBody>
          <a:bodyPr wrap="square" rtlCol="0">
            <a:spAutoFit/>
          </a:bodyPr>
          <a:lstStyle/>
          <a:p>
            <a:pPr eaLnBrk="1" hangingPunct="1"/>
            <a:r>
              <a:rPr lang="en-GB" sz="2400" dirty="0">
                <a:solidFill>
                  <a:srgbClr val="007D8A"/>
                </a:solidFill>
              </a:rPr>
              <a:t>Researching productively</a:t>
            </a:r>
          </a:p>
        </p:txBody>
      </p:sp>
      <p:sp>
        <p:nvSpPr>
          <p:cNvPr id="7" name="TextBox 6"/>
          <p:cNvSpPr txBox="1"/>
          <p:nvPr/>
        </p:nvSpPr>
        <p:spPr>
          <a:xfrm>
            <a:off x="1583668" y="3326004"/>
            <a:ext cx="3348372" cy="830997"/>
          </a:xfrm>
          <a:prstGeom prst="rect">
            <a:avLst/>
          </a:prstGeom>
          <a:solidFill>
            <a:schemeClr val="bg1">
              <a:alpha val="81000"/>
            </a:schemeClr>
          </a:solidFill>
        </p:spPr>
        <p:txBody>
          <a:bodyPr wrap="square" rtlCol="0">
            <a:spAutoFit/>
          </a:bodyPr>
          <a:lstStyle/>
          <a:p>
            <a:pPr eaLnBrk="1" hangingPunct="1"/>
            <a:r>
              <a:rPr lang="en-GB" sz="2400" dirty="0">
                <a:solidFill>
                  <a:srgbClr val="007D8A"/>
                </a:solidFill>
              </a:rPr>
              <a:t>Evaluating impact and success of solutions</a:t>
            </a:r>
          </a:p>
        </p:txBody>
      </p:sp>
      <p:sp>
        <p:nvSpPr>
          <p:cNvPr id="8" name="TextBox 7"/>
          <p:cNvSpPr txBox="1"/>
          <p:nvPr/>
        </p:nvSpPr>
        <p:spPr>
          <a:xfrm>
            <a:off x="4572000" y="2351179"/>
            <a:ext cx="3528392" cy="830997"/>
          </a:xfrm>
          <a:prstGeom prst="rect">
            <a:avLst/>
          </a:prstGeom>
          <a:solidFill>
            <a:schemeClr val="bg1">
              <a:alpha val="81000"/>
            </a:schemeClr>
          </a:solidFill>
        </p:spPr>
        <p:txBody>
          <a:bodyPr wrap="square" rtlCol="0">
            <a:spAutoFit/>
          </a:bodyPr>
          <a:lstStyle/>
          <a:p>
            <a:pPr eaLnBrk="1" hangingPunct="1"/>
            <a:r>
              <a:rPr lang="en-GB" sz="2400" dirty="0">
                <a:solidFill>
                  <a:srgbClr val="007D8A"/>
                </a:solidFill>
              </a:rPr>
              <a:t>Applying discipline and resilience</a:t>
            </a:r>
          </a:p>
        </p:txBody>
      </p:sp>
      <p:sp>
        <p:nvSpPr>
          <p:cNvPr id="9" name="TextBox 8"/>
          <p:cNvSpPr txBox="1"/>
          <p:nvPr/>
        </p:nvSpPr>
        <p:spPr>
          <a:xfrm>
            <a:off x="5342756" y="3546058"/>
            <a:ext cx="3528392" cy="461665"/>
          </a:xfrm>
          <a:prstGeom prst="rect">
            <a:avLst/>
          </a:prstGeom>
          <a:solidFill>
            <a:schemeClr val="bg1">
              <a:alpha val="81000"/>
            </a:schemeClr>
          </a:solidFill>
        </p:spPr>
        <p:txBody>
          <a:bodyPr wrap="square" rtlCol="0">
            <a:spAutoFit/>
          </a:bodyPr>
          <a:lstStyle/>
          <a:p>
            <a:pPr eaLnBrk="1" hangingPunct="1"/>
            <a:r>
              <a:rPr lang="en-GB" sz="2400" dirty="0">
                <a:solidFill>
                  <a:srgbClr val="007D8A"/>
                </a:solidFill>
              </a:rPr>
              <a:t>Identifying next steps</a:t>
            </a:r>
          </a:p>
        </p:txBody>
      </p:sp>
      <p:sp>
        <p:nvSpPr>
          <p:cNvPr id="10" name="TextBox 9"/>
          <p:cNvSpPr txBox="1"/>
          <p:nvPr/>
        </p:nvSpPr>
        <p:spPr>
          <a:xfrm>
            <a:off x="5868144" y="1339619"/>
            <a:ext cx="2779340" cy="830997"/>
          </a:xfrm>
          <a:prstGeom prst="rect">
            <a:avLst/>
          </a:prstGeom>
          <a:solidFill>
            <a:schemeClr val="bg1">
              <a:alpha val="81000"/>
            </a:schemeClr>
          </a:solidFill>
        </p:spPr>
        <p:txBody>
          <a:bodyPr wrap="square" rtlCol="0">
            <a:spAutoFit/>
          </a:bodyPr>
          <a:lstStyle/>
          <a:p>
            <a:pPr eaLnBrk="1" hangingPunct="1"/>
            <a:r>
              <a:rPr lang="en-GB" sz="2400" dirty="0">
                <a:solidFill>
                  <a:srgbClr val="007D8A"/>
                </a:solidFill>
              </a:rPr>
              <a:t>Exploring multiple viewpoints</a:t>
            </a:r>
          </a:p>
        </p:txBody>
      </p:sp>
      <p:sp>
        <p:nvSpPr>
          <p:cNvPr id="11" name="TextBox 10"/>
          <p:cNvSpPr txBox="1"/>
          <p:nvPr/>
        </p:nvSpPr>
        <p:spPr>
          <a:xfrm>
            <a:off x="514872" y="2340157"/>
            <a:ext cx="2287984" cy="830997"/>
          </a:xfrm>
          <a:prstGeom prst="rect">
            <a:avLst/>
          </a:prstGeom>
          <a:solidFill>
            <a:schemeClr val="bg1">
              <a:alpha val="81000"/>
            </a:schemeClr>
          </a:solidFill>
        </p:spPr>
        <p:txBody>
          <a:bodyPr wrap="square" rtlCol="0">
            <a:spAutoFit/>
          </a:bodyPr>
          <a:lstStyle/>
          <a:p>
            <a:pPr eaLnBrk="1" hangingPunct="1"/>
            <a:r>
              <a:rPr lang="en-GB" sz="2400" dirty="0" smtClean="0">
                <a:solidFill>
                  <a:srgbClr val="007D8A"/>
                </a:solidFill>
              </a:rPr>
              <a:t>Being bold and innovative</a:t>
            </a:r>
            <a:endParaRPr lang="en-GB" sz="2400" dirty="0">
              <a:solidFill>
                <a:srgbClr val="007D8A"/>
              </a:solidFill>
            </a:endParaRPr>
          </a:p>
        </p:txBody>
      </p:sp>
    </p:spTree>
    <p:extLst>
      <p:ext uri="{BB962C8B-B14F-4D97-AF65-F5344CB8AC3E}">
        <p14:creationId xmlns:p14="http://schemas.microsoft.com/office/powerpoint/2010/main" val="2366336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0"/>
            <a:ext cx="8640960" cy="5020022"/>
          </a:xfrm>
          <a:prstGeom prst="rect">
            <a:avLst/>
          </a:prstGeom>
        </p:spPr>
      </p:pic>
    </p:spTree>
    <p:extLst>
      <p:ext uri="{BB962C8B-B14F-4D97-AF65-F5344CB8AC3E}">
        <p14:creationId xmlns:p14="http://schemas.microsoft.com/office/powerpoint/2010/main" val="277575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1920826" y="1419622"/>
            <a:ext cx="5168900" cy="1631216"/>
          </a:xfrm>
          <a:prstGeom prst="rect">
            <a:avLst/>
          </a:prstGeom>
          <a:noFill/>
          <a:ln w="9525">
            <a:noFill/>
            <a:miter lim="800000"/>
            <a:headEnd/>
            <a:tailEnd/>
          </a:ln>
        </p:spPr>
        <p:txBody>
          <a:bodyPr>
            <a:spAutoFit/>
          </a:bodyPr>
          <a:lstStyle/>
          <a:p>
            <a:pPr algn="ctr">
              <a:spcBef>
                <a:spcPct val="50000"/>
              </a:spcBef>
            </a:pPr>
            <a:r>
              <a:rPr lang="en-GB" sz="4000" b="1" dirty="0" smtClean="0">
                <a:solidFill>
                  <a:srgbClr val="92D050"/>
                </a:solidFill>
              </a:rPr>
              <a:t>Thank you</a:t>
            </a:r>
          </a:p>
          <a:p>
            <a:pPr algn="ctr">
              <a:spcBef>
                <a:spcPct val="50000"/>
              </a:spcBef>
            </a:pPr>
            <a:r>
              <a:rPr lang="en-GB" sz="4000" b="1" dirty="0" smtClean="0">
                <a:solidFill>
                  <a:srgbClr val="92D050"/>
                </a:solidFill>
              </a:rPr>
              <a:t>@</a:t>
            </a:r>
            <a:r>
              <a:rPr lang="en-GB" sz="4000" b="1" dirty="0" err="1" smtClean="0">
                <a:solidFill>
                  <a:srgbClr val="92D050"/>
                </a:solidFill>
              </a:rPr>
              <a:t>janieamcmanus</a:t>
            </a:r>
            <a:endParaRPr lang="en-GB" sz="4000" b="1" dirty="0">
              <a:solidFill>
                <a:srgbClr val="92D050"/>
              </a:solidFill>
            </a:endParaRPr>
          </a:p>
        </p:txBody>
      </p:sp>
      <p:sp>
        <p:nvSpPr>
          <p:cNvPr id="22531" name="Text Box 6"/>
          <p:cNvSpPr txBox="1">
            <a:spLocks noChangeArrowheads="1"/>
          </p:cNvSpPr>
          <p:nvPr/>
        </p:nvSpPr>
        <p:spPr bwMode="auto">
          <a:xfrm>
            <a:off x="539750" y="4757737"/>
            <a:ext cx="3384550" cy="276999"/>
          </a:xfrm>
          <a:prstGeom prst="rect">
            <a:avLst/>
          </a:prstGeom>
          <a:noFill/>
          <a:ln w="9525">
            <a:noFill/>
            <a:miter lim="800000"/>
            <a:headEnd/>
            <a:tailEnd/>
          </a:ln>
        </p:spPr>
        <p:txBody>
          <a:bodyPr>
            <a:spAutoFit/>
          </a:bodyPr>
          <a:lstStyle/>
          <a:p>
            <a:pPr>
              <a:spcBef>
                <a:spcPct val="50000"/>
              </a:spcBef>
            </a:pPr>
            <a:r>
              <a:rPr lang="en-GB" sz="1200">
                <a:solidFill>
                  <a:srgbClr val="000000"/>
                </a:solidFill>
              </a:rPr>
              <a:t>Transforming lives through learning</a:t>
            </a:r>
          </a:p>
        </p:txBody>
      </p:sp>
      <p:pic>
        <p:nvPicPr>
          <p:cNvPr id="22532" name="Picture 7" descr="Education Scotland 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56438" y="4425554"/>
            <a:ext cx="1619250"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rot="856967">
            <a:off x="1167153" y="491588"/>
            <a:ext cx="2241111" cy="3387668"/>
          </a:xfrm>
          <a:prstGeom prst="rect">
            <a:avLst/>
          </a:prstGeom>
          <a:noFill/>
          <a:ln>
            <a:noFill/>
          </a:ln>
        </p:spPr>
      </p:pic>
      <p:sp>
        <p:nvSpPr>
          <p:cNvPr id="5" name="Rectangle 4"/>
          <p:cNvSpPr/>
          <p:nvPr/>
        </p:nvSpPr>
        <p:spPr>
          <a:xfrm>
            <a:off x="4211960" y="699542"/>
            <a:ext cx="4572000" cy="2308324"/>
          </a:xfrm>
          <a:prstGeom prst="rect">
            <a:avLst/>
          </a:prstGeom>
        </p:spPr>
        <p:txBody>
          <a:bodyPr>
            <a:spAutoFit/>
          </a:bodyPr>
          <a:lstStyle/>
          <a:p>
            <a:endParaRPr lang="en-GB" dirty="0">
              <a:solidFill>
                <a:srgbClr val="000000"/>
              </a:solidFill>
            </a:endParaRPr>
          </a:p>
          <a:p>
            <a:r>
              <a:rPr lang="en-GB" dirty="0">
                <a:solidFill>
                  <a:srgbClr val="000000"/>
                </a:solidFill>
              </a:rPr>
              <a:t>“Be rigorous about the gaps to be closed and pursue relentlessly “ closing the gap” and “raising the bar simultaneously” </a:t>
            </a:r>
          </a:p>
          <a:p>
            <a:endParaRPr lang="en-GB" dirty="0">
              <a:solidFill>
                <a:srgbClr val="000000"/>
              </a:solidFill>
            </a:endParaRPr>
          </a:p>
          <a:p>
            <a:endParaRPr lang="en-GB" dirty="0">
              <a:solidFill>
                <a:srgbClr val="000000"/>
              </a:solidFill>
            </a:endParaRPr>
          </a:p>
          <a:p>
            <a:r>
              <a:rPr lang="en-GB" i="1" dirty="0">
                <a:solidFill>
                  <a:srgbClr val="000000"/>
                </a:solidFill>
              </a:rPr>
              <a:t>Improving Schools in Scotland: An OECD Perspective,</a:t>
            </a:r>
            <a:r>
              <a:rPr lang="en-GB" dirty="0">
                <a:solidFill>
                  <a:srgbClr val="000000"/>
                </a:solidFill>
              </a:rPr>
              <a:t> 2015</a:t>
            </a:r>
          </a:p>
        </p:txBody>
      </p:sp>
    </p:spTree>
    <p:extLst>
      <p:ext uri="{BB962C8B-B14F-4D97-AF65-F5344CB8AC3E}">
        <p14:creationId xmlns:p14="http://schemas.microsoft.com/office/powerpoint/2010/main" val="1018318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486"/>
            <a:ext cx="8229600" cy="533400"/>
          </a:xfrm>
        </p:spPr>
        <p:txBody>
          <a:bodyPr/>
          <a:lstStyle/>
          <a:p>
            <a:r>
              <a:rPr lang="en-GB" dirty="0" smtClean="0"/>
              <a:t>The vision</a:t>
            </a:r>
            <a:endParaRPr lang="en-GB" dirty="0"/>
          </a:p>
        </p:txBody>
      </p:sp>
      <p:sp>
        <p:nvSpPr>
          <p:cNvPr id="4" name="Content Placeholder 1"/>
          <p:cNvSpPr txBox="1">
            <a:spLocks/>
          </p:cNvSpPr>
          <p:nvPr/>
        </p:nvSpPr>
        <p:spPr>
          <a:xfrm>
            <a:off x="539552" y="699542"/>
            <a:ext cx="4968552" cy="3456384"/>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just"/>
            <a:r>
              <a:rPr lang="en-GB" sz="1800" b="1" dirty="0" smtClean="0">
                <a:solidFill>
                  <a:srgbClr val="000000"/>
                </a:solidFill>
                <a:latin typeface="+mj-lt"/>
              </a:rPr>
              <a:t>Excellence through raising attainment:</a:t>
            </a:r>
            <a:r>
              <a:rPr lang="en-GB" sz="1800" dirty="0" smtClean="0">
                <a:solidFill>
                  <a:srgbClr val="000000"/>
                </a:solidFill>
                <a:latin typeface="+mj-lt"/>
              </a:rPr>
              <a:t>  </a:t>
            </a:r>
          </a:p>
          <a:p>
            <a:pPr algn="just"/>
            <a:r>
              <a:rPr lang="en-GB" sz="1800" dirty="0" smtClean="0">
                <a:solidFill>
                  <a:srgbClr val="000000"/>
                </a:solidFill>
                <a:latin typeface="+mj-lt"/>
              </a:rPr>
              <a:t>ensuring that every child achieves the  highest standards in literacy and  numeracy, set out within Curriculum for Excellence levels, and the right range of  skills, qualifications and achievements to allow them to succeed; and</a:t>
            </a:r>
          </a:p>
          <a:p>
            <a:pPr algn="just"/>
            <a:endParaRPr lang="en-GB" sz="1800" dirty="0" smtClean="0">
              <a:solidFill>
                <a:srgbClr val="000000"/>
              </a:solidFill>
              <a:latin typeface="+mj-lt"/>
            </a:endParaRPr>
          </a:p>
          <a:p>
            <a:pPr algn="just"/>
            <a:r>
              <a:rPr lang="en-GB" sz="1800" b="1" dirty="0" smtClean="0">
                <a:solidFill>
                  <a:srgbClr val="000000"/>
                </a:solidFill>
                <a:latin typeface="+mj-lt"/>
              </a:rPr>
              <a:t>Achieving equity</a:t>
            </a:r>
            <a:r>
              <a:rPr lang="en-GB" sz="1800" dirty="0" smtClean="0">
                <a:solidFill>
                  <a:srgbClr val="000000"/>
                </a:solidFill>
                <a:latin typeface="+mj-lt"/>
              </a:rPr>
              <a:t>: ensuring every child has the same opportunity to succeed, with a particular focus on closing the poverty-related attainment gap.</a:t>
            </a:r>
          </a:p>
          <a:p>
            <a:r>
              <a:rPr lang="en-GB" sz="2800" dirty="0" smtClean="0"/>
              <a:t> </a:t>
            </a:r>
            <a:endParaRPr lang="en-GB" sz="2800" dirty="0"/>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14246">
            <a:off x="6257858" y="580143"/>
            <a:ext cx="2444784" cy="3263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01245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quarter" idx="4294967295"/>
          </p:nvPr>
        </p:nvSpPr>
        <p:spPr>
          <a:xfrm>
            <a:off x="695325" y="339502"/>
            <a:ext cx="7896224" cy="3679466"/>
          </a:xfrm>
        </p:spPr>
        <p:txBody>
          <a:bodyPr>
            <a:normAutofit fontScale="32500" lnSpcReduction="20000"/>
          </a:bodyPr>
          <a:lstStyle/>
          <a:p>
            <a:pPr marL="0" indent="0" algn="ctr"/>
            <a:r>
              <a:rPr lang="en-GB" altLang="en-US" sz="10800" b="1" dirty="0" smtClean="0">
                <a:solidFill>
                  <a:srgbClr val="FF0000"/>
                </a:solidFill>
                <a:ea typeface="ＭＳ Ｐゴシック" pitchFamily="34" charset="-128"/>
              </a:rPr>
              <a:t>Excellence and</a:t>
            </a:r>
            <a:r>
              <a:rPr lang="en-GB" altLang="en-US" sz="10800" b="1" dirty="0">
                <a:solidFill>
                  <a:srgbClr val="FF0000"/>
                </a:solidFill>
                <a:ea typeface="ＭＳ Ｐゴシック" pitchFamily="34" charset="-128"/>
              </a:rPr>
              <a:t> </a:t>
            </a:r>
            <a:r>
              <a:rPr lang="en-GB" altLang="en-US" sz="10800" b="1" dirty="0" smtClean="0">
                <a:solidFill>
                  <a:srgbClr val="FF0000"/>
                </a:solidFill>
                <a:ea typeface="ＭＳ Ｐゴシック" pitchFamily="34" charset="-128"/>
              </a:rPr>
              <a:t>Equity</a:t>
            </a:r>
            <a:endParaRPr lang="en-GB" altLang="en-US" sz="10800" b="1" dirty="0">
              <a:solidFill>
                <a:srgbClr val="FF0000"/>
              </a:solidFill>
              <a:ea typeface="ＭＳ Ｐゴシック" pitchFamily="34" charset="-128"/>
            </a:endParaRPr>
          </a:p>
          <a:p>
            <a:pPr marL="0" indent="0" algn="ctr"/>
            <a:endParaRPr lang="en-GB" altLang="en-US" sz="10800" b="1" dirty="0">
              <a:solidFill>
                <a:srgbClr val="FF0000"/>
              </a:solidFill>
              <a:ea typeface="ＭＳ Ｐゴシック" pitchFamily="34" charset="-128"/>
            </a:endParaRPr>
          </a:p>
          <a:p>
            <a:pPr marL="0" indent="0" algn="ctr"/>
            <a:r>
              <a:rPr lang="en-GB" altLang="en-US" sz="10800" b="1" dirty="0">
                <a:solidFill>
                  <a:srgbClr val="0070C0"/>
                </a:solidFill>
                <a:ea typeface="ＭＳ Ｐゴシック" pitchFamily="34" charset="-128"/>
              </a:rPr>
              <a:t>Raising attainment (universal)</a:t>
            </a:r>
          </a:p>
          <a:p>
            <a:pPr marL="0" indent="0" algn="ctr"/>
            <a:r>
              <a:rPr lang="en-GB" altLang="en-US" sz="10800" b="1" dirty="0">
                <a:solidFill>
                  <a:srgbClr val="0070C0"/>
                </a:solidFill>
                <a:ea typeface="ＭＳ Ｐゴシック" pitchFamily="34" charset="-128"/>
              </a:rPr>
              <a:t>and </a:t>
            </a:r>
          </a:p>
          <a:p>
            <a:pPr marL="0" indent="0" algn="ctr"/>
            <a:r>
              <a:rPr lang="en-GB" altLang="en-US" sz="10800" b="1" dirty="0">
                <a:solidFill>
                  <a:srgbClr val="0070C0"/>
                </a:solidFill>
                <a:ea typeface="ＭＳ Ｐゴシック" pitchFamily="34" charset="-128"/>
              </a:rPr>
              <a:t>Closing the gap (selective intervention)</a:t>
            </a:r>
          </a:p>
          <a:p>
            <a:pPr marL="0" indent="0" algn="ctr"/>
            <a:endParaRPr lang="en-GB" altLang="en-US" sz="10800" b="1" dirty="0">
              <a:solidFill>
                <a:srgbClr val="0070C0"/>
              </a:solidFill>
              <a:ea typeface="ＭＳ Ｐゴシック" pitchFamily="34" charset="-128"/>
            </a:endParaRPr>
          </a:p>
          <a:p>
            <a:pPr algn="ctr"/>
            <a:endParaRPr lang="en-GB" altLang="en-US" sz="2100" b="1" dirty="0">
              <a:solidFill>
                <a:srgbClr val="0070C0"/>
              </a:solidFill>
              <a:ea typeface="ＭＳ Ｐゴシック" pitchFamily="34" charset="-128"/>
            </a:endParaRPr>
          </a:p>
        </p:txBody>
      </p:sp>
    </p:spTree>
    <p:extLst>
      <p:ext uri="{BB962C8B-B14F-4D97-AF65-F5344CB8AC3E}">
        <p14:creationId xmlns:p14="http://schemas.microsoft.com/office/powerpoint/2010/main" val="2581021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581346"/>
            <a:ext cx="5040560" cy="445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4610" y="123316"/>
            <a:ext cx="6903694" cy="463379"/>
          </a:xfrm>
        </p:spPr>
        <p:txBody>
          <a:bodyPr/>
          <a:lstStyle/>
          <a:p>
            <a:r>
              <a:rPr lang="en-GB" dirty="0" smtClean="0"/>
              <a:t>National Improvement Framework </a:t>
            </a:r>
            <a:endParaRPr lang="en-GB" dirty="0"/>
          </a:p>
        </p:txBody>
      </p:sp>
      <p:sp>
        <p:nvSpPr>
          <p:cNvPr id="8" name="Text Box 2"/>
          <p:cNvSpPr txBox="1">
            <a:spLocks noChangeArrowheads="1"/>
          </p:cNvSpPr>
          <p:nvPr/>
        </p:nvSpPr>
        <p:spPr bwMode="auto">
          <a:xfrm>
            <a:off x="4429472" y="809046"/>
            <a:ext cx="4617160" cy="4224233"/>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spAutoFit/>
          </a:bodyPr>
          <a:lstStyle/>
          <a:p>
            <a:r>
              <a:rPr lang="en-GB" sz="1100" dirty="0"/>
              <a:t> </a:t>
            </a:r>
            <a:r>
              <a:rPr lang="en-GB" b="1" dirty="0">
                <a:solidFill>
                  <a:srgbClr val="000000"/>
                </a:solidFill>
              </a:rPr>
              <a:t>Our Priorities </a:t>
            </a:r>
          </a:p>
          <a:p>
            <a:pPr marL="257175" indent="-257175">
              <a:buFont typeface="Arial" pitchFamily="34" charset="0"/>
              <a:buChar char="•"/>
            </a:pPr>
            <a:r>
              <a:rPr lang="en-GB" b="1" dirty="0">
                <a:solidFill>
                  <a:srgbClr val="000000"/>
                </a:solidFill>
              </a:rPr>
              <a:t>Improvement in attainment, particularly in literacy and numeracy;</a:t>
            </a:r>
          </a:p>
          <a:p>
            <a:pPr marL="257175" indent="-257175">
              <a:buFont typeface="Arial" pitchFamily="34" charset="0"/>
              <a:buChar char="•"/>
            </a:pPr>
            <a:endParaRPr lang="en-GB" b="1" dirty="0">
              <a:solidFill>
                <a:srgbClr val="000000"/>
              </a:solidFill>
            </a:endParaRPr>
          </a:p>
          <a:p>
            <a:pPr marL="257175" indent="-257175">
              <a:buFont typeface="Arial" pitchFamily="34" charset="0"/>
              <a:buChar char="•"/>
            </a:pPr>
            <a:r>
              <a:rPr lang="en-GB" b="1" dirty="0">
                <a:solidFill>
                  <a:srgbClr val="000000"/>
                </a:solidFill>
              </a:rPr>
              <a:t>Closing the attainment gap between the most and least disadvantaged children;</a:t>
            </a:r>
          </a:p>
          <a:p>
            <a:pPr marL="257175" indent="-257175">
              <a:buFont typeface="Arial" pitchFamily="34" charset="0"/>
              <a:buChar char="•"/>
            </a:pPr>
            <a:endParaRPr lang="en-GB" b="1" dirty="0">
              <a:solidFill>
                <a:srgbClr val="000000"/>
              </a:solidFill>
            </a:endParaRPr>
          </a:p>
          <a:p>
            <a:pPr marL="257175" indent="-257175">
              <a:buFont typeface="Arial" pitchFamily="34" charset="0"/>
              <a:buChar char="•"/>
            </a:pPr>
            <a:r>
              <a:rPr lang="en-GB" b="1" dirty="0">
                <a:solidFill>
                  <a:srgbClr val="000000"/>
                </a:solidFill>
              </a:rPr>
              <a:t>Improvement in children and young people’s health and wellbeing; and</a:t>
            </a:r>
          </a:p>
          <a:p>
            <a:pPr marL="257175" indent="-257175">
              <a:buFont typeface="Arial" pitchFamily="34" charset="0"/>
              <a:buChar char="•"/>
            </a:pPr>
            <a:endParaRPr lang="en-GB" b="1" dirty="0">
              <a:solidFill>
                <a:srgbClr val="000000"/>
              </a:solidFill>
            </a:endParaRPr>
          </a:p>
          <a:p>
            <a:pPr marL="257175" indent="-257175">
              <a:buFont typeface="Arial" pitchFamily="34" charset="0"/>
              <a:buChar char="•"/>
            </a:pPr>
            <a:r>
              <a:rPr lang="en-GB" b="1" dirty="0">
                <a:solidFill>
                  <a:srgbClr val="000000"/>
                </a:solidFill>
              </a:rPr>
              <a:t>Improvement in employability skills and sustained, positive school leaver destinations for all young people</a:t>
            </a:r>
            <a:r>
              <a:rPr lang="en-GB" b="1" dirty="0" smtClean="0">
                <a:solidFill>
                  <a:srgbClr val="000000"/>
                </a:solidFill>
              </a:rPr>
              <a:t>.</a:t>
            </a:r>
          </a:p>
          <a:p>
            <a:pPr marL="257175" indent="-257175">
              <a:buFont typeface="Arial" pitchFamily="34" charset="0"/>
              <a:buChar char="•"/>
            </a:pPr>
            <a:endParaRPr lang="en-GB" b="1" dirty="0">
              <a:solidFill>
                <a:srgbClr val="000000"/>
              </a:solidFill>
            </a:endParaRPr>
          </a:p>
        </p:txBody>
      </p:sp>
    </p:spTree>
    <p:extLst>
      <p:ext uri="{BB962C8B-B14F-4D97-AF65-F5344CB8AC3E}">
        <p14:creationId xmlns:p14="http://schemas.microsoft.com/office/powerpoint/2010/main" val="3615754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4813" y="250031"/>
            <a:ext cx="6172200" cy="533400"/>
          </a:xfrm>
          <a:prstGeom prst="rect">
            <a:avLst/>
          </a:prstGeom>
        </p:spPr>
        <p:txBody>
          <a:bodyPr lIns="68580" tIns="34290" rIns="68580" bIns="34290"/>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endParaRPr lang="en-GB" sz="2700" dirty="0">
              <a:latin typeface="Calibri" pitchFamily="34" charset="0"/>
            </a:endParaRPr>
          </a:p>
        </p:txBody>
      </p:sp>
      <p:sp>
        <p:nvSpPr>
          <p:cNvPr id="8" name="Content Placeholder 1"/>
          <p:cNvSpPr txBox="1">
            <a:spLocks/>
          </p:cNvSpPr>
          <p:nvPr/>
        </p:nvSpPr>
        <p:spPr>
          <a:xfrm>
            <a:off x="404664" y="843558"/>
            <a:ext cx="3780420" cy="3186113"/>
          </a:xfrm>
          <a:prstGeom prst="rect">
            <a:avLst/>
          </a:prstGeom>
        </p:spPr>
        <p:txBody>
          <a:bodyPr lIns="68580" tIns="34290" rIns="68580" bIns="34290"/>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just"/>
            <a:endParaRPr lang="en-GB" dirty="0" smtClean="0">
              <a:latin typeface="Calibri" pitchFamily="34" charset="0"/>
            </a:endParaRPr>
          </a:p>
          <a:p>
            <a:pPr algn="just"/>
            <a:endParaRPr lang="en-GB" dirty="0">
              <a:latin typeface="Calibri" pitchFamily="34" charset="0"/>
            </a:endParaRPr>
          </a:p>
          <a:p>
            <a:pPr algn="just"/>
            <a:endParaRPr lang="en-GB" dirty="0" smtClean="0">
              <a:latin typeface="Calibri" pitchFamily="34" charset="0"/>
            </a:endParaRPr>
          </a:p>
          <a:p>
            <a:pPr algn="just"/>
            <a:endParaRPr lang="en-GB" dirty="0">
              <a:latin typeface="Calibri" pitchFamily="34" charset="0"/>
            </a:endParaRPr>
          </a:p>
          <a:p>
            <a:pPr algn="just"/>
            <a:r>
              <a:rPr lang="en-GB" b="1" dirty="0" smtClean="0">
                <a:solidFill>
                  <a:srgbClr val="FF0000"/>
                </a:solidFill>
                <a:latin typeface="Calibri" pitchFamily="34" charset="0"/>
              </a:rPr>
              <a:t>Achieving equity</a:t>
            </a:r>
            <a:r>
              <a:rPr lang="en-GB" dirty="0" smtClean="0">
                <a:solidFill>
                  <a:srgbClr val="FF0000"/>
                </a:solidFill>
                <a:latin typeface="Calibri" pitchFamily="34" charset="0"/>
              </a:rPr>
              <a:t>: ensuring every child has the same opportunity to succeed, with a particular focus on closing the poverty-related attainment gap</a:t>
            </a:r>
            <a:r>
              <a:rPr lang="en-GB" dirty="0" smtClean="0">
                <a:latin typeface="Calibri" pitchFamily="34" charset="0"/>
              </a:rPr>
              <a:t>.</a:t>
            </a:r>
          </a:p>
          <a:p>
            <a:r>
              <a:rPr lang="en-GB" sz="2100" dirty="0"/>
              <a:t> </a:t>
            </a:r>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592" y="250031"/>
            <a:ext cx="3234302" cy="1791635"/>
          </a:xfrm>
          <a:prstGeom prst="rect">
            <a:avLst/>
          </a:prstGeom>
          <a:noFill/>
          <a:ln>
            <a:noFill/>
          </a:ln>
          <a:effectLst/>
          <a:extLst/>
        </p:spPr>
      </p:pic>
      <p:pic>
        <p:nvPicPr>
          <p:cNvPr id="10" name="Picture 9" descr="C:\Users\z610303\Pictures\Feedback on learning - Dylan Wiliam - Video search - THE JOURNEY TO EXCELLENCE_files\Sturgeon Launches Challenge.jpg"/>
          <p:cNvPicPr/>
          <p:nvPr/>
        </p:nvPicPr>
        <p:blipFill rotWithShape="1">
          <a:blip r:embed="rId4" cstate="email">
            <a:extLst>
              <a:ext uri="{28A0092B-C50C-407E-A947-70E740481C1C}">
                <a14:useLocalDpi xmlns:a14="http://schemas.microsoft.com/office/drawing/2010/main"/>
              </a:ext>
            </a:extLst>
          </a:blip>
          <a:srcRect t="-2116" b="-1"/>
          <a:stretch/>
        </p:blipFill>
        <p:spPr bwMode="auto">
          <a:xfrm>
            <a:off x="5216979" y="783432"/>
            <a:ext cx="2635925" cy="2866004"/>
          </a:xfrm>
          <a:prstGeom prst="ellipse">
            <a:avLst/>
          </a:prstGeom>
          <a:ln w="63500" cap="rnd" cmpd="sng" algn="ctr">
            <a:solidFill>
              <a:srgbClr val="333333"/>
            </a:solidFill>
            <a:prstDash val="solid"/>
            <a:round/>
            <a:headEnd type="none" w="med" len="med"/>
            <a:tailEnd type="none" w="med" len="me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78665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467544" y="195486"/>
            <a:ext cx="8424936" cy="4032448"/>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95848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2585" y="4780560"/>
            <a:ext cx="2103260" cy="140217"/>
          </a:xfrm>
          <a:prstGeom prst="rect">
            <a:avLst/>
          </a:prstGeom>
        </p:spPr>
      </p:pic>
      <p:sp>
        <p:nvSpPr>
          <p:cNvPr id="7" name="Rectangle 6"/>
          <p:cNvSpPr/>
          <p:nvPr/>
        </p:nvSpPr>
        <p:spPr>
          <a:xfrm>
            <a:off x="1115617" y="411510"/>
            <a:ext cx="6768752" cy="138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34292">
            <a:off x="6751925" y="809653"/>
            <a:ext cx="2007677" cy="2930891"/>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9512" y="195486"/>
            <a:ext cx="6408712" cy="3947234"/>
          </a:xfrm>
          <a:prstGeom prst="rect">
            <a:avLst/>
          </a:prstGeom>
          <a:noFill/>
        </p:spPr>
        <p:txBody>
          <a:bodyPr wrap="square" lIns="68580" tIns="34290" rIns="68580" bIns="34290" rtlCol="0">
            <a:spAutoFit/>
          </a:bodyPr>
          <a:lstStyle/>
          <a:p>
            <a:r>
              <a:rPr lang="en-GB" b="1" dirty="0">
                <a:solidFill>
                  <a:srgbClr val="000000"/>
                </a:solidFill>
                <a:latin typeface="Arial" pitchFamily="34" charset="0"/>
                <a:cs typeface="Arial" pitchFamily="34" charset="0"/>
              </a:rPr>
              <a:t>S</a:t>
            </a:r>
            <a:r>
              <a:rPr lang="en-GB" b="1" dirty="0" smtClean="0">
                <a:solidFill>
                  <a:srgbClr val="000000"/>
                </a:solidFill>
                <a:latin typeface="Arial" pitchFamily="34" charset="0"/>
                <a:cs typeface="Arial" pitchFamily="34" charset="0"/>
              </a:rPr>
              <a:t>upport </a:t>
            </a:r>
            <a:r>
              <a:rPr lang="en-GB" b="1" dirty="0">
                <a:solidFill>
                  <a:srgbClr val="000000"/>
                </a:solidFill>
                <a:latin typeface="Arial" pitchFamily="34" charset="0"/>
                <a:cs typeface="Arial" pitchFamily="34" charset="0"/>
              </a:rPr>
              <a:t>practitioners and school leaders at </a:t>
            </a:r>
            <a:r>
              <a:rPr lang="en-GB" b="1" dirty="0" smtClean="0">
                <a:solidFill>
                  <a:srgbClr val="000000"/>
                </a:solidFill>
                <a:latin typeface="Arial" pitchFamily="34" charset="0"/>
                <a:cs typeface="Arial" pitchFamily="34" charset="0"/>
              </a:rPr>
              <a:t>all levels </a:t>
            </a:r>
            <a:r>
              <a:rPr lang="en-GB" b="1" dirty="0">
                <a:solidFill>
                  <a:srgbClr val="000000"/>
                </a:solidFill>
                <a:latin typeface="Arial" pitchFamily="34" charset="0"/>
                <a:cs typeface="Arial" pitchFamily="34" charset="0"/>
              </a:rPr>
              <a:t>to:</a:t>
            </a:r>
          </a:p>
          <a:p>
            <a:pPr marL="214313" indent="-214313">
              <a:buFont typeface="Arial" pitchFamily="34" charset="0"/>
              <a:buChar char="•"/>
            </a:pPr>
            <a:r>
              <a:rPr lang="en-GB" dirty="0" smtClean="0">
                <a:solidFill>
                  <a:srgbClr val="000000"/>
                </a:solidFill>
                <a:latin typeface="Arial" pitchFamily="34" charset="0"/>
                <a:cs typeface="Arial" pitchFamily="34" charset="0"/>
              </a:rPr>
              <a:t>ensure </a:t>
            </a:r>
            <a:r>
              <a:rPr lang="en-GB" dirty="0">
                <a:solidFill>
                  <a:srgbClr val="000000"/>
                </a:solidFill>
                <a:latin typeface="Arial" pitchFamily="34" charset="0"/>
                <a:cs typeface="Arial" pitchFamily="34" charset="0"/>
              </a:rPr>
              <a:t>educational outcomes for all learners are improving;</a:t>
            </a:r>
          </a:p>
          <a:p>
            <a:pPr marL="214313" indent="-214313">
              <a:buFont typeface="Arial" pitchFamily="34" charset="0"/>
              <a:buChar char="•"/>
            </a:pPr>
            <a:r>
              <a:rPr lang="en-GB" dirty="0" smtClean="0">
                <a:solidFill>
                  <a:srgbClr val="000000"/>
                </a:solidFill>
                <a:latin typeface="Arial" pitchFamily="34" charset="0"/>
                <a:cs typeface="Arial" pitchFamily="34" charset="0"/>
              </a:rPr>
              <a:t>address </a:t>
            </a:r>
            <a:r>
              <a:rPr lang="en-GB" dirty="0">
                <a:solidFill>
                  <a:srgbClr val="000000"/>
                </a:solidFill>
                <a:latin typeface="Arial" pitchFamily="34" charset="0"/>
                <a:cs typeface="Arial" pitchFamily="34" charset="0"/>
              </a:rPr>
              <a:t>the impact of inequity on wellbeing, learning and achievement;</a:t>
            </a:r>
          </a:p>
          <a:p>
            <a:pPr marL="214313" indent="-214313">
              <a:buFont typeface="Arial" pitchFamily="34" charset="0"/>
              <a:buChar char="•"/>
            </a:pPr>
            <a:r>
              <a:rPr lang="en-GB" dirty="0" smtClean="0">
                <a:solidFill>
                  <a:srgbClr val="000000"/>
                </a:solidFill>
                <a:latin typeface="Arial" pitchFamily="34" charset="0"/>
                <a:cs typeface="Arial" pitchFamily="34" charset="0"/>
              </a:rPr>
              <a:t>consistently </a:t>
            </a:r>
            <a:r>
              <a:rPr lang="en-GB" dirty="0">
                <a:solidFill>
                  <a:srgbClr val="000000"/>
                </a:solidFill>
                <a:latin typeface="Arial" pitchFamily="34" charset="0"/>
                <a:cs typeface="Arial" pitchFamily="34" charset="0"/>
              </a:rPr>
              <a:t>deliver high-quality learning experiences;</a:t>
            </a:r>
          </a:p>
          <a:p>
            <a:pPr marL="214313" indent="-214313">
              <a:buFont typeface="Arial" pitchFamily="34" charset="0"/>
              <a:buChar char="•"/>
            </a:pPr>
            <a:r>
              <a:rPr lang="en-GB" dirty="0" smtClean="0">
                <a:solidFill>
                  <a:srgbClr val="000000"/>
                </a:solidFill>
                <a:latin typeface="Arial" pitchFamily="34" charset="0"/>
                <a:cs typeface="Arial" pitchFamily="34" charset="0"/>
              </a:rPr>
              <a:t>embed </a:t>
            </a:r>
            <a:r>
              <a:rPr lang="en-GB" dirty="0">
                <a:solidFill>
                  <a:srgbClr val="000000"/>
                </a:solidFill>
                <a:latin typeface="Arial" pitchFamily="34" charset="0"/>
                <a:cs typeface="Arial" pitchFamily="34" charset="0"/>
              </a:rPr>
              <a:t>progression in skills for learning, life and work from 3-18;</a:t>
            </a:r>
          </a:p>
          <a:p>
            <a:pPr marL="214313" indent="-214313">
              <a:buFont typeface="Arial" pitchFamily="34" charset="0"/>
              <a:buChar char="•"/>
            </a:pPr>
            <a:r>
              <a:rPr lang="en-GB" dirty="0" smtClean="0">
                <a:solidFill>
                  <a:srgbClr val="000000"/>
                </a:solidFill>
                <a:latin typeface="Arial" pitchFamily="34" charset="0"/>
                <a:cs typeface="Arial" pitchFamily="34" charset="0"/>
              </a:rPr>
              <a:t>further </a:t>
            </a:r>
            <a:r>
              <a:rPr lang="en-GB" dirty="0">
                <a:solidFill>
                  <a:srgbClr val="000000"/>
                </a:solidFill>
                <a:latin typeface="Arial" pitchFamily="34" charset="0"/>
                <a:cs typeface="Arial" pitchFamily="34" charset="0"/>
              </a:rPr>
              <a:t>strengthen school leadership at all levels;</a:t>
            </a:r>
          </a:p>
          <a:p>
            <a:pPr marL="214313" indent="-214313">
              <a:buFont typeface="Arial" pitchFamily="34" charset="0"/>
              <a:buChar char="•"/>
            </a:pPr>
            <a:r>
              <a:rPr lang="en-GB" dirty="0" smtClean="0">
                <a:solidFill>
                  <a:srgbClr val="000000"/>
                </a:solidFill>
                <a:latin typeface="Arial" pitchFamily="34" charset="0"/>
                <a:cs typeface="Arial" pitchFamily="34" charset="0"/>
              </a:rPr>
              <a:t>improve </a:t>
            </a:r>
            <a:r>
              <a:rPr lang="en-GB" dirty="0">
                <a:solidFill>
                  <a:srgbClr val="000000"/>
                </a:solidFill>
                <a:latin typeface="Arial" pitchFamily="34" charset="0"/>
                <a:cs typeface="Arial" pitchFamily="34" charset="0"/>
              </a:rPr>
              <a:t>the quality and impact of career-long professional learning;</a:t>
            </a:r>
          </a:p>
          <a:p>
            <a:pPr marL="214313" indent="-214313">
              <a:buFont typeface="Arial" pitchFamily="34" charset="0"/>
              <a:buChar char="•"/>
            </a:pPr>
            <a:r>
              <a:rPr lang="en-GB" dirty="0" smtClean="0">
                <a:solidFill>
                  <a:srgbClr val="000000"/>
                </a:solidFill>
                <a:latin typeface="Arial" pitchFamily="34" charset="0"/>
                <a:cs typeface="Arial" pitchFamily="34" charset="0"/>
              </a:rPr>
              <a:t>extend </a:t>
            </a:r>
            <a:r>
              <a:rPr lang="en-GB" dirty="0">
                <a:solidFill>
                  <a:srgbClr val="000000"/>
                </a:solidFill>
                <a:latin typeface="Arial" pitchFamily="34" charset="0"/>
                <a:cs typeface="Arial" pitchFamily="34" charset="0"/>
              </a:rPr>
              <a:t>and deepen partnerships to improve outcomes for all learners;</a:t>
            </a:r>
          </a:p>
          <a:p>
            <a:pPr marL="214313" indent="-214313">
              <a:buFont typeface="Arial" pitchFamily="34" charset="0"/>
              <a:buChar char="•"/>
            </a:pPr>
            <a:r>
              <a:rPr lang="en-GB" dirty="0" smtClean="0">
                <a:solidFill>
                  <a:srgbClr val="000000"/>
                </a:solidFill>
                <a:latin typeface="Arial" pitchFamily="34" charset="0"/>
                <a:cs typeface="Arial" pitchFamily="34" charset="0"/>
              </a:rPr>
              <a:t>increase </a:t>
            </a:r>
            <a:r>
              <a:rPr lang="en-GB" dirty="0">
                <a:solidFill>
                  <a:srgbClr val="000000"/>
                </a:solidFill>
                <a:latin typeface="Arial" pitchFamily="34" charset="0"/>
                <a:cs typeface="Arial" pitchFamily="34" charset="0"/>
              </a:rPr>
              <a:t>learning for sustainability; </a:t>
            </a:r>
            <a:r>
              <a:rPr lang="en-GB" dirty="0" smtClean="0">
                <a:solidFill>
                  <a:srgbClr val="000000"/>
                </a:solidFill>
                <a:latin typeface="Arial" pitchFamily="34" charset="0"/>
                <a:cs typeface="Arial" pitchFamily="34" charset="0"/>
              </a:rPr>
              <a:t>and</a:t>
            </a:r>
          </a:p>
          <a:p>
            <a:pPr marL="214313" indent="-214313">
              <a:buFont typeface="Arial" pitchFamily="34" charset="0"/>
              <a:buChar char="•"/>
            </a:pPr>
            <a:r>
              <a:rPr lang="en-GB" dirty="0" smtClean="0">
                <a:solidFill>
                  <a:srgbClr val="000000"/>
                </a:solidFill>
                <a:latin typeface="Arial" pitchFamily="34" charset="0"/>
                <a:cs typeface="Arial" pitchFamily="34" charset="0"/>
              </a:rPr>
              <a:t> </a:t>
            </a:r>
            <a:r>
              <a:rPr lang="en-GB" dirty="0">
                <a:solidFill>
                  <a:srgbClr val="000000"/>
                </a:solidFill>
                <a:latin typeface="Arial" pitchFamily="34" charset="0"/>
                <a:cs typeface="Arial" pitchFamily="34" charset="0"/>
              </a:rPr>
              <a:t>tackle unnecessary bureaucracy.</a:t>
            </a:r>
            <a:r>
              <a:rPr lang="en-GB" dirty="0" smtClean="0">
                <a:solidFill>
                  <a:srgbClr val="000000"/>
                </a:solidFill>
                <a:latin typeface="Arial" pitchFamily="34" charset="0"/>
                <a:cs typeface="Arial" pitchFamily="34" charset="0"/>
              </a:rPr>
              <a:t> </a:t>
            </a:r>
            <a:endParaRPr lang="en-GB"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71624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3586</TotalTime>
  <Words>746</Words>
  <Application>Microsoft Office PowerPoint</Application>
  <PresentationFormat>On-screen Show (16:9)</PresentationFormat>
  <Paragraphs>112</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Re-Imagining the Future  Janie McManus Assistant Director, Education Scotland</vt:lpstr>
      <vt:lpstr>PowerPoint Presentation</vt:lpstr>
      <vt:lpstr>PowerPoint Presentation</vt:lpstr>
      <vt:lpstr>The vision</vt:lpstr>
      <vt:lpstr>PowerPoint Presentation</vt:lpstr>
      <vt:lpstr>National Improvement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Six 4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Doune Sinclair</dc:creator>
  <cp:lastModifiedBy>U416265</cp:lastModifiedBy>
  <cp:revision>197</cp:revision>
  <cp:lastPrinted>2016-05-25T14:43:28Z</cp:lastPrinted>
  <dcterms:created xsi:type="dcterms:W3CDTF">2011-11-14T00:37:46Z</dcterms:created>
  <dcterms:modified xsi:type="dcterms:W3CDTF">2016-06-17T13:19:21Z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A14000369</vt:lpwstr>
  </property>
  <property fmtid="{D5CDD505-2E9C-101B-9397-08002B2CF9AE}" pid="4" name="Objective-Title">
    <vt:lpwstr>Presentation - 2016 - Improving Education... the Scottish way - 13.04.16</vt:lpwstr>
  </property>
  <property fmtid="{D5CDD505-2E9C-101B-9397-08002B2CF9AE}" pid="5" name="Objective-Comment">
    <vt:lpwstr>
    </vt:lpwstr>
  </property>
  <property fmtid="{D5CDD505-2E9C-101B-9397-08002B2CF9AE}" pid="6" name="Objective-CreationStamp">
    <vt:filetime>2016-04-13T14:50:48Z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vt:lpwstr>
  </property>
  <property fmtid="{D5CDD505-2E9C-101B-9397-08002B2CF9AE}" pid="10" name="Objective-ModificationStamp">
    <vt:filetime>2016-04-13T15:34:57Z</vt:filetime>
  </property>
  <property fmtid="{D5CDD505-2E9C-101B-9397-08002B2CF9AE}" pid="11" name="Objective-Owner">
    <vt:lpwstr>Waddell, Daniel D (U418327)</vt:lpwstr>
  </property>
  <property fmtid="{D5CDD505-2E9C-101B-9397-08002B2CF9AE}" pid="12" name="Objective-Path">
    <vt:lpwstr>Objective Global Folder:SG File Plan:Education, careers and employment:Education and skills:General:Committees and groups: Education and skills - general:Education Scotland: Chief Executive: 2016-2021:</vt:lpwstr>
  </property>
  <property fmtid="{D5CDD505-2E9C-101B-9397-08002B2CF9AE}" pid="13" name="Objective-Parent">
    <vt:lpwstr>Education Scotland: Chief Executive: 2016-2021</vt:lpwstr>
  </property>
  <property fmtid="{D5CDD505-2E9C-101B-9397-08002B2CF9AE}" pid="14" name="Objective-State">
    <vt:lpwstr>Being Drafted</vt:lpwstr>
  </property>
  <property fmtid="{D5CDD505-2E9C-101B-9397-08002B2CF9AE}" pid="15" name="Objective-Version">
    <vt:lpwstr>0.1</vt:lpwstr>
  </property>
  <property fmtid="{D5CDD505-2E9C-101B-9397-08002B2CF9AE}" pid="16" name="Objective-VersionNumber">
    <vt:i4>1</vt:i4>
  </property>
  <property fmtid="{D5CDD505-2E9C-101B-9397-08002B2CF9AE}" pid="17" name="Objective-VersionComment">
    <vt:lpwstr>First version</vt:lpwstr>
  </property>
  <property fmtid="{D5CDD505-2E9C-101B-9397-08002B2CF9AE}" pid="18" name="Objective-FileNumber">
    <vt:lpwstr>
    </vt:lpwstr>
  </property>
  <property fmtid="{D5CDD505-2E9C-101B-9397-08002B2CF9AE}" pid="19" name="Objective-Classification">
    <vt:lpwstr>[Inherited - OFFICIAL-SENSITIVE]</vt:lpwstr>
  </property>
  <property fmtid="{D5CDD505-2E9C-101B-9397-08002B2CF9AE}" pid="20" name="Objective-Caveats">
    <vt:lpwstr>
    </vt:lpwstr>
  </property>
  <property fmtid="{D5CDD505-2E9C-101B-9397-08002B2CF9AE}" pid="21" name="Objective-Date of Original [system]">
    <vt:lpwstr>
    </vt:lpwstr>
  </property>
  <property fmtid="{D5CDD505-2E9C-101B-9397-08002B2CF9AE}" pid="22" name="Objective-Date Received [system]">
    <vt:lpwstr>
    </vt:lpwstr>
  </property>
  <property fmtid="{D5CDD505-2E9C-101B-9397-08002B2CF9AE}" pid="23" name="Objective-SG Web Publication - Category [system]">
    <vt:lpwstr>
    </vt:lpwstr>
  </property>
  <property fmtid="{D5CDD505-2E9C-101B-9397-08002B2CF9AE}" pid="24" name="Objective-SG Web Publication - Category 2 Classification [system]">
    <vt:lpwstr>
    </vt:lpwstr>
  </property>
</Properties>
</file>